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7" r:id="rId3"/>
    <p:sldId id="258" r:id="rId4"/>
    <p:sldId id="260" r:id="rId5"/>
    <p:sldId id="262" r:id="rId6"/>
    <p:sldId id="263" r:id="rId7"/>
    <p:sldId id="264" r:id="rId8"/>
    <p:sldId id="265" r:id="rId9"/>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95642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1e46103c3b208102#tid=68f59daf0d4748000964d7a0#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2fe7e3aa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攻略识别</a:t>
            </a:r>
            <a:endParaRPr lang="en-US" sz="20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3758b07c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攻略解读</a:t>
            </a:r>
            <a:endParaRPr lang="en-US" sz="20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6fd2c5bda">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攻略应用</a:t>
            </a:r>
            <a:endParaRPr lang="en-US" sz="20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9.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_BD#a7c8c2be5.fixed?pid=80535458c&amp;color=195,214,0&amp;bbb=1"/>
          <p:cNvSpPr/>
          <p:nvPr/>
        </p:nvSpPr>
        <p:spPr>
          <a:xfrm>
            <a:off x="2414016" y="1545336"/>
            <a:ext cx="7196328" cy="969264"/>
          </a:xfrm>
          <a:prstGeom prst="rect">
            <a:avLst/>
          </a:prstGeom>
          <a:noFill/>
          <a:ln/>
        </p:spPr>
        <p:txBody>
          <a:bodyPr wrap="none" lIns="0" tIns="0" rIns="0" bIns="0" rtlCol="0" anchor="ctr"/>
          <a:lstStyle/>
          <a:p>
            <a:pPr algn="ctr" latinLnBrk="1">
              <a:lnSpc>
                <a:spcPts val="6600"/>
              </a:lnSpc>
            </a:pPr>
            <a:r>
              <a:rPr lang="en-US" altLang="zh-CN" sz="5400" b="1" i="0" dirty="0">
                <a:solidFill>
                  <a:srgbClr val="C3D600"/>
                </a:solidFill>
                <a:latin typeface="微软雅黑" pitchFamily="34" charset="0"/>
                <a:ea typeface="微软雅黑" pitchFamily="34" charset="-122"/>
                <a:cs typeface="微软雅黑" pitchFamily="34" charset="-120"/>
              </a:rPr>
              <a:t>大招攻略</a:t>
            </a:r>
            <a:endParaRPr lang="en-US" altLang="zh-CN" sz="5400" dirty="0"/>
          </a:p>
        </p:txBody>
      </p:sp>
      <p:sp>
        <p:nvSpPr>
          <p:cNvPr id="3" name="C_2_BD#a7c8c2be5.fixed?pid=80535458c&amp;color=255,255,255&amp;bbb=1"/>
          <p:cNvSpPr/>
          <p:nvPr/>
        </p:nvSpPr>
        <p:spPr>
          <a:xfrm>
            <a:off x="0" y="2880360"/>
            <a:ext cx="12188952" cy="795528"/>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微软雅黑" pitchFamily="34" charset="0"/>
                <a:ea typeface="微软雅黑" pitchFamily="34" charset="-122"/>
                <a:cs typeface="微软雅黑" pitchFamily="34" charset="-120"/>
              </a:rPr>
              <a:t>线性相关的判断</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4" name="P_4_BD#1c55fefd9?colgroup=9,19,26&amp;pid=2fe7e3aaa&amp;color=0,0,0&amp;bt=1&amp;bbb=1"/>
              <p:cNvGraphicFramePr>
                <a:graphicFrameLocks noGrp="1"/>
              </p:cNvGraphicFramePr>
              <p:nvPr>
                <p:extLst>
                  <p:ext uri="{D42A27DB-BD31-4B8C-83A1-F6EECF244321}">
                    <p14:modId xmlns:p14="http://schemas.microsoft.com/office/powerpoint/2010/main" val="2927645528"/>
                  </p:ext>
                </p:extLst>
              </p:nvPr>
            </p:nvGraphicFramePr>
            <p:xfrm>
              <a:off x="832104" y="1078992"/>
              <a:ext cx="10533888" cy="1266128"/>
            </p:xfrm>
            <a:graphic>
              <a:graphicData uri="http://schemas.openxmlformats.org/drawingml/2006/table">
                <a:tbl>
                  <a:tblPr/>
                  <a:tblGrid>
                    <a:gridCol w="1892808">
                      <a:extLst>
                        <a:ext uri="{9D8B030D-6E8A-4147-A177-3AD203B41FA5}">
                          <a16:colId xmlns:a16="http://schemas.microsoft.com/office/drawing/2014/main" val="20000"/>
                        </a:ext>
                      </a:extLst>
                    </a:gridCol>
                    <a:gridCol w="3685032">
                      <a:extLst>
                        <a:ext uri="{9D8B030D-6E8A-4147-A177-3AD203B41FA5}">
                          <a16:colId xmlns:a16="http://schemas.microsoft.com/office/drawing/2014/main" val="20001"/>
                        </a:ext>
                      </a:extLst>
                    </a:gridCol>
                    <a:gridCol w="4956048">
                      <a:extLst>
                        <a:ext uri="{9D8B030D-6E8A-4147-A177-3AD203B41FA5}">
                          <a16:colId xmlns:a16="http://schemas.microsoft.com/office/drawing/2014/main" val="20002"/>
                        </a:ext>
                      </a:extLst>
                    </a:gridCol>
                  </a:tblGrid>
                  <a:tr h="31381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题型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已知条件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核心任务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图解型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一个或多个散点图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看图判断趋势</a:t>
                          </a:r>
                          <a:r>
                            <a:rPr lang="en-US" altLang="zh-CN" sz="1400" b="0" i="0" spc="-10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微软雅黑" pitchFamily="34" charset="-122"/>
                              <a:cs typeface="微软雅黑" pitchFamily="34" charset="-120"/>
                            </a:rPr>
                            <a:t>模型</a:t>
                          </a:r>
                          <a:r>
                            <a:rPr lang="en-US" altLang="zh-CN" sz="1400" b="0" i="0" spc="-10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微软雅黑" pitchFamily="34" charset="-122"/>
                              <a:cs typeface="微软雅黑" pitchFamily="34" charset="-120"/>
                            </a:rPr>
                            <a:t>集中度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计算型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原始数据点</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𝑥</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𝑦</m:t>
                              </m:r>
                              <m:r>
                                <a:rPr lang="en-US" altLang="zh-CN" sz="1400" b="0" i="0" spc="-10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的表格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计算样本相关系数</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并判断变量之间相关性的强弱</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解读型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给出样本相关系数</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的值</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解读</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𝑟</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的符号和绝对值大小的意义</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4" name="P_4_BD#1c55fefd9?colgroup=9,19,26&amp;pid=2fe7e3aaa&amp;color=0,0,0&amp;bt=1&amp;bbb=1"/>
              <p:cNvGraphicFramePr>
                <a:graphicFrameLocks noGrp="1"/>
              </p:cNvGraphicFramePr>
              <p:nvPr>
                <p:extLst>
                  <p:ext uri="{D42A27DB-BD31-4B8C-83A1-F6EECF244321}">
                    <p14:modId xmlns:p14="http://schemas.microsoft.com/office/powerpoint/2010/main" val="2927645528"/>
                  </p:ext>
                </p:extLst>
              </p:nvPr>
            </p:nvGraphicFramePr>
            <p:xfrm>
              <a:off x="832104" y="1078992"/>
              <a:ext cx="10533888" cy="1266128"/>
            </p:xfrm>
            <a:graphic>
              <a:graphicData uri="http://schemas.openxmlformats.org/drawingml/2006/table">
                <a:tbl>
                  <a:tblPr/>
                  <a:tblGrid>
                    <a:gridCol w="1892808">
                      <a:extLst>
                        <a:ext uri="{9D8B030D-6E8A-4147-A177-3AD203B41FA5}">
                          <a16:colId xmlns:a16="http://schemas.microsoft.com/office/drawing/2014/main" val="20000"/>
                        </a:ext>
                      </a:extLst>
                    </a:gridCol>
                    <a:gridCol w="3685032">
                      <a:extLst>
                        <a:ext uri="{9D8B030D-6E8A-4147-A177-3AD203B41FA5}">
                          <a16:colId xmlns:a16="http://schemas.microsoft.com/office/drawing/2014/main" val="20001"/>
                        </a:ext>
                      </a:extLst>
                    </a:gridCol>
                    <a:gridCol w="4956048">
                      <a:extLst>
                        <a:ext uri="{9D8B030D-6E8A-4147-A177-3AD203B41FA5}">
                          <a16:colId xmlns:a16="http://schemas.microsoft.com/office/drawing/2014/main" val="20002"/>
                        </a:ext>
                      </a:extLst>
                    </a:gridCol>
                  </a:tblGrid>
                  <a:tr h="31381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题型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已知条件</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核心任务</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图解型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一个或多个散点图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看图判断趋势</a:t>
                          </a:r>
                          <a:r>
                            <a:rPr lang="en-US" altLang="zh-CN" sz="1400" b="0" i="0" spc="-10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微软雅黑" pitchFamily="34" charset="-122"/>
                              <a:cs typeface="微软雅黑" pitchFamily="34" charset="-120"/>
                            </a:rPr>
                            <a:t>模型</a:t>
                          </a:r>
                          <a:r>
                            <a:rPr lang="en-US" altLang="zh-CN" sz="1400" b="0" i="0" spc="-10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微软雅黑" pitchFamily="34" charset="-122"/>
                              <a:cs typeface="微软雅黑" pitchFamily="34" charset="-120"/>
                            </a:rPr>
                            <a:t>集中度</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计算型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1570" t="-201923" r="-134711" b="-11923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12792" t="-201923" r="-246" b="-119231"/>
                          </a:stretch>
                        </a:blipFill>
                      </a:tcPr>
                    </a:tc>
                    <a:extLst>
                      <a:ext uri="{0D108BD9-81ED-4DB2-BD59-A6C34878D82A}">
                        <a16:rowId xmlns:a16="http://schemas.microsoft.com/office/drawing/2014/main" val="10002"/>
                      </a:ext>
                    </a:extLst>
                  </a:tr>
                  <a:tr h="317437">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解读型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1570" t="-301923" r="-134711" b="-19231"/>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12792" t="-301923" r="-246" b="-19231"/>
                          </a:stretch>
                        </a:blipFill>
                      </a:tcPr>
                    </a:tc>
                    <a:extLst>
                      <a:ext uri="{0D108BD9-81ED-4DB2-BD59-A6C34878D82A}">
                        <a16:rowId xmlns:a16="http://schemas.microsoft.com/office/drawing/2014/main" val="10003"/>
                      </a:ext>
                    </a:extLst>
                  </a:tr>
                </a:tbl>
              </a:graphicData>
            </a:graphic>
          </p:graphicFrame>
        </mc:Fallback>
      </mc:AlternateContent>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26f0e00f1?pid=3758b07ce&amp;color=0,0,0&amp;bt=1&amp;bbb=1&amp;hb=1"/>
              <p:cNvSpPr/>
              <p:nvPr/>
            </p:nvSpPr>
            <p:spPr>
              <a:xfrm>
                <a:off x="832104" y="1080000"/>
                <a:ext cx="10533888" cy="2030730"/>
              </a:xfrm>
              <a:prstGeom prst="rect">
                <a:avLst/>
              </a:prstGeom>
              <a:noFill/>
              <a:ln/>
            </p:spPr>
            <p:txBody>
              <a:bodyPr wrap="none" lIns="0" tIns="0" rIns="0" bIns="0" rtlCol="0" anchor="t"/>
              <a:lstStyle/>
              <a:p>
                <a:pPr algn="l" latinLnBrk="1">
                  <a:lnSpc>
                    <a:spcPts val="3300"/>
                  </a:lnSpc>
                </a:pPr>
                <a:r>
                  <a:rPr lang="en-US" altLang="zh-CN" sz="1800" b="1" i="0" dirty="0">
                    <a:solidFill>
                      <a:srgbClr val="000000"/>
                    </a:solidFill>
                    <a:latin typeface="微软雅黑" pitchFamily="34" charset="0"/>
                    <a:ea typeface="微软雅黑" pitchFamily="34" charset="-122"/>
                    <a:cs typeface="微软雅黑" pitchFamily="34" charset="-120"/>
                  </a:rPr>
                  <a:t>1.绘制散点图</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可以将变量</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1800" b="0" i="0" dirty="0">
                    <a:solidFill>
                      <a:srgbClr val="000000"/>
                    </a:solidFill>
                    <a:latin typeface="微软雅黑" pitchFamily="34" charset="0"/>
                    <a:ea typeface="微软雅黑" pitchFamily="34" charset="-122"/>
                    <a:cs typeface="微软雅黑" pitchFamily="34" charset="-120"/>
                  </a:rPr>
                  <a:t>和变量</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1800" b="0" i="0" dirty="0">
                    <a:solidFill>
                      <a:srgbClr val="000000"/>
                    </a:solidFill>
                    <a:latin typeface="微软雅黑" pitchFamily="34" charset="0"/>
                    <a:ea typeface="微软雅黑" pitchFamily="34" charset="-122"/>
                    <a:cs typeface="微软雅黑" pitchFamily="34" charset="-120"/>
                  </a:rPr>
                  <a:t>的成对数据绘制成散点图.如果这些散点大致呈现出直线的趋势</a:t>
                </a:r>
                <a:r>
                  <a:rPr lang="en-US" altLang="zh-CN" sz="1800" b="0" i="0">
                    <a:solidFill>
                      <a:srgbClr val="000000"/>
                    </a:solidFill>
                    <a:latin typeface="微软雅黑" pitchFamily="34" charset="0"/>
                    <a:ea typeface="微软雅黑" pitchFamily="34" charset="-122"/>
                    <a:cs typeface="微软雅黑" pitchFamily="34" charset="-120"/>
                  </a:rPr>
                  <a:t>，那么就初步表</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明这两个变量之间可能存在线性相关关系</a:t>
                </a:r>
                <a:r>
                  <a:rPr lang="en-US" altLang="zh-CN" sz="1800" b="0" i="0" dirty="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33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如果</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1800" b="0" i="0" dirty="0">
                    <a:solidFill>
                      <a:srgbClr val="000000"/>
                    </a:solidFill>
                    <a:latin typeface="微软雅黑" pitchFamily="34" charset="0"/>
                    <a:ea typeface="微软雅黑" pitchFamily="34" charset="-122"/>
                    <a:cs typeface="微软雅黑" pitchFamily="34" charset="-120"/>
                  </a:rPr>
                  <a:t>增大，</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1800" b="0" i="0" dirty="0">
                    <a:solidFill>
                      <a:srgbClr val="000000"/>
                    </a:solidFill>
                    <a:latin typeface="微软雅黑" pitchFamily="34" charset="0"/>
                    <a:ea typeface="微软雅黑" pitchFamily="34" charset="-122"/>
                    <a:cs typeface="微软雅黑" pitchFamily="34" charset="-120"/>
                  </a:rPr>
                  <a:t>也呈现增大的趋势，则称这两个变量正相关（如图①）；如果</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1800" b="0" i="0" dirty="0">
                    <a:solidFill>
                      <a:srgbClr val="000000"/>
                    </a:solidFill>
                    <a:latin typeface="微软雅黑" pitchFamily="34" charset="0"/>
                    <a:ea typeface="微软雅黑" pitchFamily="34" charset="-122"/>
                    <a:cs typeface="微软雅黑" pitchFamily="34" charset="-120"/>
                  </a:rPr>
                  <a:t>增大，</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1800" b="0" i="0">
                    <a:solidFill>
                      <a:srgbClr val="000000"/>
                    </a:solidFill>
                    <a:latin typeface="微软雅黑" pitchFamily="34" charset="0"/>
                    <a:ea typeface="微软雅黑" pitchFamily="34" charset="-122"/>
                    <a:cs typeface="微软雅黑" pitchFamily="34" charset="-120"/>
                  </a:rPr>
                  <a:t>呈现减小的趋</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势</a:t>
                </a:r>
                <a:r>
                  <a:rPr lang="en-US" altLang="zh-CN" b="0" i="0" dirty="0">
                    <a:solidFill>
                      <a:srgbClr val="000000"/>
                    </a:solidFill>
                    <a:latin typeface="微软雅黑" pitchFamily="34" charset="0"/>
                    <a:ea typeface="微软雅黑" pitchFamily="34" charset="-122"/>
                    <a:cs typeface="微软雅黑" pitchFamily="34" charset="-120"/>
                  </a:rPr>
                  <a:t>，则称这两个变量负相关（如图②）.</a:t>
                </a:r>
                <a:endParaRPr lang="en-US" altLang="zh-CN" dirty="0"/>
              </a:p>
            </p:txBody>
          </p:sp>
        </mc:Choice>
        <mc:Fallback>
          <p:sp>
            <p:nvSpPr>
              <p:cNvPr id="2" name="P_4#26f0e00f1?pid=3758b07ce&amp;color=0,0,0&amp;bt=1&amp;bbb=1&amp;hb=1"/>
              <p:cNvSpPr>
                <a:spLocks noRot="1" noChangeAspect="1" noMove="1" noResize="1" noEditPoints="1" noAdjustHandles="1" noChangeArrowheads="1" noChangeShapeType="1" noTextEdit="1"/>
              </p:cNvSpPr>
              <p:nvPr/>
            </p:nvSpPr>
            <p:spPr>
              <a:xfrm>
                <a:off x="832104" y="1080000"/>
                <a:ext cx="10533888" cy="2030730"/>
              </a:xfrm>
              <a:prstGeom prst="rect">
                <a:avLst/>
              </a:prstGeom>
              <a:blipFill>
                <a:blip r:embed="rId3"/>
                <a:stretch>
                  <a:fillRect l="-1389" b="-6907"/>
                </a:stretch>
              </a:blipFill>
              <a:ln/>
            </p:spPr>
            <p:txBody>
              <a:bodyPr/>
              <a:lstStyle/>
              <a:p>
                <a:r>
                  <a:rPr lang="zh-CN" altLang="en-US">
                    <a:noFill/>
                  </a:rPr>
                  <a:t> </a:t>
                </a:r>
              </a:p>
            </p:txBody>
          </p:sp>
        </mc:Fallback>
      </mc:AlternateContent>
      <p:pic>
        <p:nvPicPr>
          <p:cNvPr id="3" name="P_4_BD#26f0e00f1?iti=1&amp;htil=1&amp;pid=3758b07ce&amp;color=0,0,0&amp;tib=255,255,255"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2670048" y="3222744"/>
            <a:ext cx="1581912" cy="17099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4" name="P_4_BD#26f0e00f1?iti=2&amp;htil=1&amp;pid=3758b07ce&amp;color=0,0,0&amp;tib=255,255,255"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7955280" y="3222744"/>
            <a:ext cx="1554480" cy="17007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P_4_BD#26f0e00f1?iti=1&amp;htil=1&amp;pid=3758b07ce&amp;color=0,0,0&amp;bbb=1"/>
          <p:cNvSpPr/>
          <p:nvPr/>
        </p:nvSpPr>
        <p:spPr>
          <a:xfrm>
            <a:off x="3206210" y="5059672"/>
            <a:ext cx="50958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图①</a:t>
            </a:r>
            <a:endParaRPr lang="en-US" altLang="zh-CN" sz="1800" dirty="0"/>
          </a:p>
        </p:txBody>
      </p:sp>
      <p:sp>
        <p:nvSpPr>
          <p:cNvPr id="6" name="P_4_BD#26f0e00f1?iti=2&amp;htil=1&amp;pid=3758b07ce&amp;color=0,0,0&amp;bbb=1"/>
          <p:cNvSpPr/>
          <p:nvPr/>
        </p:nvSpPr>
        <p:spPr>
          <a:xfrm>
            <a:off x="8477726" y="5050528"/>
            <a:ext cx="509588" cy="767080"/>
          </a:xfrm>
          <a:prstGeom prst="rect">
            <a:avLst/>
          </a:prstGeom>
          <a:noFill/>
          <a:ln/>
        </p:spPr>
        <p:txBody>
          <a:bodyPr wrap="none" lIns="0" tIns="0" rIns="0" bIns="0" rtlCol="0" anchor="t"/>
          <a:lstStyle/>
          <a:p>
            <a:pPr algn="ctr" latinLnBrk="1">
              <a:lnSpc>
                <a:spcPts val="3100"/>
              </a:lnSpc>
            </a:pPr>
            <a:r>
              <a:rPr lang="en-US" altLang="zh-CN" sz="1800" b="0" i="0" dirty="0">
                <a:solidFill>
                  <a:srgbClr val="000000"/>
                </a:solidFill>
                <a:latin typeface="微软雅黑" pitchFamily="34" charset="0"/>
                <a:ea typeface="微软雅黑" pitchFamily="34" charset="-122"/>
                <a:cs typeface="微软雅黑" pitchFamily="34" charset="-120"/>
              </a:rPr>
              <a:t>图②</a:t>
            </a:r>
            <a:endParaRPr lang="en-US" altLang="zh-CN" sz="1800" dirty="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26f0e00f1?pid=3758b07ce&amp;color=0,0,0&amp;bt=1&amp;bbb=1&amp;hb=1"/>
              <p:cNvSpPr/>
              <p:nvPr/>
            </p:nvSpPr>
            <p:spPr>
              <a:xfrm>
                <a:off x="832104" y="1080000"/>
                <a:ext cx="10533888" cy="4950460"/>
              </a:xfrm>
              <a:prstGeom prst="rect">
                <a:avLst/>
              </a:prstGeom>
              <a:noFill/>
              <a:ln/>
            </p:spPr>
            <p:txBody>
              <a:bodyPr wrap="none" lIns="0" tIns="0" rIns="0" bIns="0" rtlCol="0" anchor="t"/>
              <a:lstStyle/>
              <a:p>
                <a:pPr algn="l" latinLnBrk="1">
                  <a:lnSpc>
                    <a:spcPts val="2600"/>
                  </a:lnSpc>
                </a:pPr>
                <a:r>
                  <a:rPr lang="en-US" altLang="zh-CN" sz="1800" b="1" i="0" dirty="0">
                    <a:solidFill>
                      <a:srgbClr val="000000"/>
                    </a:solidFill>
                    <a:latin typeface="微软雅黑" pitchFamily="34" charset="0"/>
                    <a:ea typeface="微软雅黑" pitchFamily="34" charset="-122"/>
                    <a:cs typeface="微软雅黑" pitchFamily="34" charset="-120"/>
                  </a:rPr>
                  <a:t>2</a:t>
                </a:r>
                <a:r>
                  <a:rPr lang="en-US" altLang="zh-CN" sz="1800" b="1" i="0">
                    <a:solidFill>
                      <a:srgbClr val="000000"/>
                    </a:solidFill>
                    <a:latin typeface="微软雅黑" pitchFamily="34" charset="0"/>
                    <a:ea typeface="微软雅黑" pitchFamily="34" charset="-122"/>
                    <a:cs typeface="微软雅黑" pitchFamily="34" charset="-120"/>
                  </a:rPr>
                  <a:t>.计算样本相关系数</a:t>
                </a:r>
                <a:endParaRPr lang="en-US" altLang="zh-CN" sz="1800" dirty="0"/>
              </a:p>
              <a:p>
                <a:pPr latinLnBrk="1">
                  <a:lnSpc>
                    <a:spcPts val="26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样本相关系数是衡量两个变量之间线性相关程度的指标</a:t>
                </a:r>
                <a:r>
                  <a:rPr lang="en-US" altLang="zh-CN" sz="1800" b="0" i="0" dirty="0">
                    <a:solidFill>
                      <a:srgbClr val="000000"/>
                    </a:solidFill>
                    <a:latin typeface="微软雅黑" pitchFamily="34" charset="0"/>
                    <a:ea typeface="微软雅黑" pitchFamily="34" charset="-122"/>
                    <a:cs typeface="微软雅黑" pitchFamily="34" charset="-120"/>
                  </a:rPr>
                  <a:t>.通过计算两个变量的样本相关系数</a:t>
                </a:r>
                <a:r>
                  <a:rPr lang="en-US" altLang="zh-CN" sz="1800" b="0" i="0">
                    <a:solidFill>
                      <a:srgbClr val="000000"/>
                    </a:solidFill>
                    <a:latin typeface="微软雅黑" pitchFamily="34" charset="0"/>
                    <a:ea typeface="微软雅黑" pitchFamily="34" charset="-122"/>
                    <a:cs typeface="微软雅黑" pitchFamily="34" charset="-120"/>
                  </a:rPr>
                  <a:t>，可以从</a:t>
                </a:r>
              </a:p>
              <a:p>
                <a:pPr latinLnBrk="1">
                  <a:lnSpc>
                    <a:spcPts val="2600"/>
                  </a:lnSpc>
                </a:pPr>
                <a:r>
                  <a:rPr lang="en-US" altLang="zh-CN" sz="1800" b="0" i="0">
                    <a:solidFill>
                      <a:srgbClr val="000000"/>
                    </a:solidFill>
                    <a:latin typeface="微软雅黑" pitchFamily="34" charset="0"/>
                    <a:ea typeface="微软雅黑" pitchFamily="34" charset="-122"/>
                    <a:cs typeface="微软雅黑" pitchFamily="34" charset="-120"/>
                  </a:rPr>
                  <a:t>数量上判断它们之间的线性相关程度.</a:t>
                </a:r>
                <a:endParaRPr lang="en-US" altLang="zh-CN" sz="1800" dirty="0"/>
              </a:p>
              <a:p>
                <a:pPr latinLnBrk="1">
                  <a:lnSpc>
                    <a:spcPts val="26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样本相关系数越接近</a:t>
                </a:r>
                <a:r>
                  <a:rPr lang="en-US" altLang="zh-CN" sz="1800" b="0" i="0" dirty="0">
                    <a:solidFill>
                      <a:srgbClr val="000000"/>
                    </a:solidFill>
                    <a:latin typeface="微软雅黑" pitchFamily="34" charset="0"/>
                    <a:ea typeface="微软雅黑" pitchFamily="34" charset="-122"/>
                    <a:cs typeface="微软雅黑" pitchFamily="34" charset="-120"/>
                  </a:rPr>
                  <a:t>1，表示两个变量正线性相关程度越强；越接近</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1800" b="0" i="0">
                    <a:solidFill>
                      <a:srgbClr val="000000"/>
                    </a:solidFill>
                    <a:latin typeface="微软雅黑" pitchFamily="34" charset="0"/>
                    <a:ea typeface="微软雅黑" pitchFamily="34" charset="-122"/>
                    <a:cs typeface="微软雅黑" pitchFamily="34" charset="-120"/>
                  </a:rPr>
                  <a:t>，表示两个变量负线性相关程</a:t>
                </a:r>
              </a:p>
              <a:p>
                <a:pPr latinLnBrk="1">
                  <a:lnSpc>
                    <a:spcPts val="2600"/>
                  </a:lnSpc>
                </a:pPr>
                <a:r>
                  <a:rPr lang="en-US" altLang="zh-CN" sz="1800" b="0" i="0">
                    <a:solidFill>
                      <a:srgbClr val="000000"/>
                    </a:solidFill>
                    <a:latin typeface="微软雅黑" pitchFamily="34" charset="0"/>
                    <a:ea typeface="微软雅黑" pitchFamily="34" charset="-122"/>
                    <a:cs typeface="微软雅黑" pitchFamily="34" charset="-120"/>
                  </a:rPr>
                  <a:t>度越强</a:t>
                </a:r>
                <a:r>
                  <a:rPr lang="en-US" altLang="zh-CN" sz="1800" b="0" i="0" dirty="0">
                    <a:solidFill>
                      <a:srgbClr val="000000"/>
                    </a:solidFill>
                    <a:latin typeface="微软雅黑" pitchFamily="34" charset="0"/>
                    <a:ea typeface="微软雅黑" pitchFamily="34" charset="-122"/>
                    <a:cs typeface="微软雅黑" pitchFamily="34" charset="-120"/>
                  </a:rPr>
                  <a:t>；越接近0，</a:t>
                </a:r>
                <a:r>
                  <a:rPr lang="en-US" altLang="zh-CN" sz="1800" b="0" i="0">
                    <a:solidFill>
                      <a:srgbClr val="000000"/>
                    </a:solidFill>
                    <a:latin typeface="微软雅黑" pitchFamily="34" charset="0"/>
                    <a:ea typeface="微软雅黑" pitchFamily="34" charset="-122"/>
                    <a:cs typeface="微软雅黑" pitchFamily="34" charset="-120"/>
                  </a:rPr>
                  <a:t>表示两个变量线性相关程度越弱.</a:t>
                </a:r>
                <a:endParaRPr lang="en-US" altLang="zh-CN" sz="1800" dirty="0"/>
              </a:p>
              <a:p>
                <a:pPr latinLnBrk="1">
                  <a:lnSpc>
                    <a:spcPts val="2600"/>
                  </a:lnSpc>
                </a:pPr>
                <a:r>
                  <a:rPr lang="en-US" altLang="zh-CN" b="0" i="0">
                    <a:solidFill>
                      <a:srgbClr val="00A0AF"/>
                    </a:solidFill>
                    <a:latin typeface="微软雅黑" pitchFamily="34" charset="0"/>
                    <a:ea typeface="微软雅黑" pitchFamily="34" charset="-122"/>
                    <a:cs typeface="微软雅黑" pitchFamily="34" charset="-120"/>
                  </a:rPr>
                  <a:t>（</a:t>
                </a:r>
                <a:r>
                  <a:rPr lang="en-US" altLang="zh-CN" sz="1800" b="0" i="0" dirty="0">
                    <a:solidFill>
                      <a:srgbClr val="00A0AF"/>
                    </a:solidFill>
                    <a:latin typeface="微软雅黑" pitchFamily="34" charset="0"/>
                    <a:ea typeface="楷体" pitchFamily="34" charset="-122"/>
                    <a:cs typeface="微软雅黑" pitchFamily="34" charset="-120"/>
                  </a:rPr>
                  <a:t>线性相关程度弱不代表相关性弱，</a:t>
                </a:r>
                <a:r>
                  <a:rPr lang="en-US" altLang="zh-CN" sz="1800" b="0" i="0">
                    <a:solidFill>
                      <a:srgbClr val="00A0AF"/>
                    </a:solidFill>
                    <a:latin typeface="微软雅黑" pitchFamily="34" charset="0"/>
                    <a:ea typeface="楷体" pitchFamily="34" charset="-122"/>
                    <a:cs typeface="微软雅黑" pitchFamily="34" charset="-120"/>
                  </a:rPr>
                  <a:t>还可能呈非线性相关关系</a:t>
                </a:r>
                <a:r>
                  <a:rPr lang="en-US" altLang="zh-CN" sz="1800" b="0" i="0">
                    <a:solidFill>
                      <a:srgbClr val="00A0AF"/>
                    </a:solidFill>
                    <a:latin typeface="微软雅黑" pitchFamily="34" charset="0"/>
                    <a:ea typeface="微软雅黑" pitchFamily="34" charset="-122"/>
                    <a:cs typeface="微软雅黑" pitchFamily="34" charset="-120"/>
                  </a:rPr>
                  <a:t>）</a:t>
                </a:r>
                <a:endParaRPr lang="en-US" altLang="zh-CN" sz="1800" dirty="0"/>
              </a:p>
              <a:p>
                <a:pPr latinLnBrk="1">
                  <a:lnSpc>
                    <a:spcPts val="2600"/>
                  </a:lnSpc>
                </a:pPr>
                <a:r>
                  <a:rPr lang="en-US" altLang="zh-CN" b="1" i="0">
                    <a:solidFill>
                      <a:srgbClr val="000000"/>
                    </a:solidFill>
                    <a:latin typeface="微软雅黑" pitchFamily="34" charset="0"/>
                    <a:ea typeface="微软雅黑" pitchFamily="34" charset="-122"/>
                    <a:cs typeface="微软雅黑" pitchFamily="34" charset="-120"/>
                  </a:rPr>
                  <a:t>心</a:t>
                </a:r>
                <a:r>
                  <a:rPr lang="en-US" altLang="zh-CN" sz="1800" b="1" i="0">
                    <a:solidFill>
                      <a:srgbClr val="000000"/>
                    </a:solidFill>
                    <a:latin typeface="微软雅黑" pitchFamily="34" charset="0"/>
                    <a:ea typeface="微软雅黑" pitchFamily="34" charset="-122"/>
                    <a:cs typeface="微软雅黑" pitchFamily="34" charset="-120"/>
                  </a:rPr>
                  <a:t>中有数</a:t>
                </a:r>
                <a:endParaRPr lang="en-US" altLang="zh-CN" sz="1800" dirty="0"/>
              </a:p>
              <a:p>
                <a:pPr latinLnBrk="1">
                  <a:lnSpc>
                    <a:spcPts val="26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1）</a:t>
                </a:r>
                <a:r>
                  <a:rPr lang="en-US" altLang="zh-CN" sz="1800" b="0" i="0" dirty="0">
                    <a:solidFill>
                      <a:srgbClr val="000000"/>
                    </a:solidFill>
                    <a:latin typeface="微软雅黑" pitchFamily="34" charset="0"/>
                    <a:ea typeface="楷体" pitchFamily="34" charset="-122"/>
                    <a:cs typeface="微软雅黑" pitchFamily="34" charset="-120"/>
                  </a:rPr>
                  <a:t>若题目中出现求样本相关系数</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多数情况是线性相关</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若题目除了给出线性模型还给出其他不同</a:t>
                </a:r>
              </a:p>
              <a:p>
                <a:pPr latinLnBrk="1">
                  <a:lnSpc>
                    <a:spcPts val="2600"/>
                  </a:lnSpc>
                </a:pPr>
                <a:r>
                  <a:rPr lang="en-US" altLang="zh-CN" sz="1800" b="0" i="0">
                    <a:solidFill>
                      <a:srgbClr val="000000"/>
                    </a:solidFill>
                    <a:latin typeface="微软雅黑" pitchFamily="34" charset="0"/>
                    <a:ea typeface="楷体" pitchFamily="34" charset="-122"/>
                    <a:cs typeface="微软雅黑" pitchFamily="34" charset="-120"/>
                  </a:rPr>
                  <a:t>类型的函数模型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如指对函数模型或者二次函数模型</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让学生进行选择</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通常情况下根据所给数据可判断</a:t>
                </a:r>
              </a:p>
              <a:p>
                <a:pPr latinLnBrk="1">
                  <a:lnSpc>
                    <a:spcPts val="2600"/>
                  </a:lnSpc>
                </a:pPr>
                <a:r>
                  <a:rPr lang="en-US" altLang="zh-CN" sz="1800" b="0" i="0">
                    <a:solidFill>
                      <a:srgbClr val="000000"/>
                    </a:solidFill>
                    <a:latin typeface="微软雅黑" pitchFamily="34" charset="0"/>
                    <a:ea typeface="楷体" pitchFamily="34" charset="-122"/>
                    <a:cs typeface="微软雅黑" pitchFamily="34" charset="-120"/>
                  </a:rPr>
                  <a:t>两变量为非线性相关</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若题目给出的数据表格中除了</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&lt;/m&gt;</a:t>
                </a:r>
                <a:r>
                  <a:rPr lang="en-US" altLang="zh-CN" sz="1800" b="0" i="0" dirty="0">
                    <a:solidFill>
                      <a:srgbClr val="000000"/>
                    </a:solidFill>
                    <a:latin typeface="微软雅黑" pitchFamily="34" charset="0"/>
                    <a:ea typeface="楷体" pitchFamily="34" charset="-122"/>
                    <a:cs typeface="微软雅黑" pitchFamily="34" charset="-120"/>
                  </a:rPr>
                  <a:t>变量以外还含有其他变量</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此时通常为非线性相</a:t>
                </a:r>
              </a:p>
              <a:p>
                <a:pPr latinLnBrk="1">
                  <a:lnSpc>
                    <a:spcPts val="2600"/>
                  </a:lnSpc>
                </a:pPr>
                <a:r>
                  <a:rPr lang="en-US" altLang="zh-CN" sz="1800" b="0" i="0">
                    <a:solidFill>
                      <a:srgbClr val="000000"/>
                    </a:solidFill>
                    <a:latin typeface="微软雅黑" pitchFamily="34" charset="0"/>
                    <a:ea typeface="楷体" pitchFamily="34" charset="-122"/>
                    <a:cs typeface="微软雅黑" pitchFamily="34" charset="-120"/>
                  </a:rPr>
                  <a:t>关</a:t>
                </a:r>
                <a:r>
                  <a:rPr lang="en-US" altLang="zh-CN" sz="1800" b="0" i="0">
                    <a:solidFill>
                      <a:srgbClr val="000000"/>
                    </a:solidFill>
                    <a:latin typeface="微软雅黑" pitchFamily="34" charset="0"/>
                    <a:ea typeface="微软雅黑" pitchFamily="34" charset="-122"/>
                    <a:cs typeface="微软雅黑" pitchFamily="34" charset="-120"/>
                  </a:rPr>
                  <a:t>.</a:t>
                </a:r>
                <a:endParaRPr lang="en-US" altLang="zh-CN" sz="1800" dirty="0"/>
              </a:p>
              <a:p>
                <a:pPr latinLnBrk="1">
                  <a:lnSpc>
                    <a:spcPts val="8100"/>
                  </a:lnSpc>
                </a:pPr>
                <a:r>
                  <a:rPr lang="en-US" altLang="zh-CN" b="0" i="0">
                    <a:solidFill>
                      <a:srgbClr val="000000"/>
                    </a:solidFill>
                    <a:latin typeface="SimSun" panose="02010600030101010101" pitchFamily="2" charset="-122"/>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微软雅黑" pitchFamily="34" charset="-122"/>
                    <a:cs typeface="微软雅黑" pitchFamily="34" charset="-120"/>
                  </a:rPr>
                  <a:t>2）</a:t>
                </a:r>
                <a:r>
                  <a:rPr lang="en-US" altLang="zh-CN" sz="1800" b="0" i="0" dirty="0">
                    <a:solidFill>
                      <a:srgbClr val="000000"/>
                    </a:solidFill>
                    <a:latin typeface="微软雅黑" pitchFamily="34" charset="0"/>
                    <a:ea typeface="楷体" pitchFamily="34" charset="-122"/>
                    <a:cs typeface="微软雅黑" pitchFamily="34" charset="-120"/>
                  </a:rPr>
                  <a:t>计算样本相关系数的公式有两种选择</a:t>
                </a:r>
                <a:r>
                  <a:rPr lang="en-US" altLang="zh-CN" sz="1800" b="0" i="0" dirty="0">
                    <a:solidFill>
                      <a:srgbClr val="000000"/>
                    </a:solidFill>
                    <a:latin typeface="微软雅黑" pitchFamily="34" charset="0"/>
                    <a:ea typeface="微软雅黑" pitchFamily="34" charset="-122"/>
                    <a:cs typeface="微软雅黑" pitchFamily="34" charset="-120"/>
                  </a:rPr>
                  <a:t>，</a:t>
                </a:r>
                <a:r>
                  <a:rPr lang="en-US" altLang="zh-CN" sz="1800" b="0" i="0" dirty="0">
                    <a:solidFill>
                      <a:srgbClr val="000000"/>
                    </a:solidFill>
                    <a:latin typeface="微软雅黑" pitchFamily="34" charset="0"/>
                    <a:ea typeface="楷体" pitchFamily="34" charset="-122"/>
                    <a:cs typeface="微软雅黑" pitchFamily="34" charset="-120"/>
                  </a:rPr>
                  <a:t>即</a:t>
                </a:r>
                <a:r>
                  <a:rPr lang="en-US" altLang="zh-CN" sz="100" b="0" i="0" kern="0" spc="-99900" dirty="0">
                    <a:solidFill>
                      <a:srgbClr val="FFFFFF"/>
                    </a:solidFill>
                    <a:latin typeface="微软雅黑" pitchFamily="34" charset="0"/>
                    <a:ea typeface="微软雅黑" pitchFamily="34" charset="-122"/>
                    <a:cs typeface="微软雅黑" pitchFamily="34" charset="-120"/>
                  </a:rPr>
                  <a:t>&lt;m&gt;</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𝑟</m:t>
                    </m:r>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limLow>
                              <m:limLow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800" b="0" i="0">
                                    <a:solidFill>
                                      <a:srgbClr val="000000"/>
                                    </a:solidFill>
                                    <a:latin typeface="Cambria Math" pitchFamily="34" charset="0"/>
                                    <a:ea typeface="Cambria Math" pitchFamily="34" charset="-122"/>
                                    <a:cs typeface="Cambria Math" pitchFamily="34" charset="-120"/>
                                  </a:rPr>
                                  <m:t>(</m:t>
                                </m:r>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r>
                                  <a:rPr lang="en-US" altLang="zh-CN" sz="1800" b="0" i="0">
                                    <a:solidFill>
                                      <a:srgbClr val="000000"/>
                                    </a:solidFill>
                                    <a:latin typeface="Cambria Math" pitchFamily="34" charset="0"/>
                                    <a:ea typeface="Cambria Math" pitchFamily="34" charset="-122"/>
                                    <a:cs typeface="Cambria Math" pitchFamily="34" charset="-120"/>
                                  </a:rPr>
                                  <m:t>)</m:t>
                                </m:r>
                              </m:e>
                              <m:sup>
                                <m:r>
                                  <a:rPr lang="en-US" altLang="zh-CN" sz="1800" b="0" i="0">
                                    <a:solidFill>
                                      <a:srgbClr val="000000"/>
                                    </a:solidFill>
                                    <a:latin typeface="Cambria Math" pitchFamily="34" charset="0"/>
                                    <a:ea typeface="Cambria Math" pitchFamily="34" charset="-122"/>
                                    <a:cs typeface="Cambria Math" pitchFamily="34" charset="-120"/>
                                  </a:rPr>
                                  <m:t>2</m:t>
                                </m:r>
                              </m:sup>
                            </m:sSup>
                          </m:e>
                        </m:rad>
                      </m:den>
                    </m:f>
                    <m:r>
                      <a:rPr lang="en-US" altLang="zh-CN" sz="1800" b="0" i="0">
                        <a:solidFill>
                          <a:srgbClr val="000000"/>
                        </a:solidFill>
                        <a:latin typeface="Cambria Math" pitchFamily="34" charset="0"/>
                        <a:ea typeface="Cambria Math" pitchFamily="34" charset="-122"/>
                        <a:cs typeface="Cambria Math" pitchFamily="34" charset="-120"/>
                      </a:rPr>
                      <m:t>=</m:t>
                    </m:r>
                    <m:f>
                      <m:f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Sub>
                        <m:sSub>
                          <m:sSub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Sub>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𝑥</m:t>
                            </m:r>
                          </m:e>
                        </m:bar>
                        <m:r>
                          <m:rPr>
                            <m:nor/>
                          </m:rPr>
                          <a:rPr lang="en-US" altLang="zh-CN" sz="1800" b="0" i="0">
                            <a:solidFill>
                              <a:srgbClr val="000000"/>
                            </a:solidFill>
                            <a:latin typeface="Cambria Math" pitchFamily="34" charset="0"/>
                            <a:ea typeface="Cambria Math" pitchFamily="34" charset="-122"/>
                            <a:cs typeface="Cambria Math" pitchFamily="34" charset="-120"/>
                          </a:rPr>
                          <m:t>  </m:t>
                        </m:r>
                        <m:bar>
                          <m:barPr>
                            <m:pos m:val="top"/>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800">
                                <a:solidFill>
                                  <a:srgbClr val="000000"/>
                                </a:solidFill>
                                <a:latin typeface="Cambria Math" panose="02040503050406030204" pitchFamily="18" charset="0"/>
                              </a:rPr>
                              <m:t>𝑦</m:t>
                            </m:r>
                          </m:e>
                        </m:bar>
                      </m:num>
                      <m:den>
                        <m:rad>
                          <m:radPr>
                            <m:degHide m:val="on"/>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800" b="0" i="0">
                                <a:solidFill>
                                  <a:srgbClr val="000000"/>
                                </a:solidFill>
                                <a:latin typeface="Cambria Math" pitchFamily="34" charset="0"/>
                                <a:ea typeface="Cambria Math" pitchFamily="34" charset="-122"/>
                                <a:cs typeface="Cambria Math" pitchFamily="34" charset="-120"/>
                              </a:rPr>
                              <m:t>(</m:t>
                            </m:r>
                            <m:limLow>
                              <m:limLow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Sup>
                              <m:sSubSupPr>
                                <m:ctrlPr>
                                  <a:rPr lang="en-US" altLang="zh-CN" sz="1800" b="0" i="1">
                                    <a:solidFill>
                                      <a:srgbClr val="000000"/>
                                    </a:solidFill>
                                    <a:latin typeface="Cambria Math" panose="02040503050406030204" pitchFamily="18" charset="0"/>
                                  </a:rPr>
                                </m:ctrlPr>
                              </m:sSubSupPr>
                              <m:e>
                                <m:r>
                                  <a:rPr lang="en-US" altLang="zh-CN" sz="1800" b="0" i="0">
                                    <a:solidFill>
                                      <a:srgbClr val="000000"/>
                                    </a:solidFill>
                                    <a:latin typeface="Cambria Math" pitchFamily="34" charset="0"/>
                                    <a:ea typeface="Cambria Math" pitchFamily="34" charset="-122"/>
                                    <a:cs typeface="Cambria Math" pitchFamily="34" charset="-120"/>
                                  </a:rPr>
                                  <m:t>𝑥</m:t>
                                </m:r>
                              </m:e>
                              <m:sub>
                                <m:r>
                                  <a:rPr lang="en-US" altLang="zh-CN" sz="1800" b="0" i="0">
                                    <a:solidFill>
                                      <a:srgbClr val="000000"/>
                                    </a:solidFill>
                                    <a:latin typeface="Cambria Math" pitchFamily="34" charset="0"/>
                                    <a:ea typeface="Cambria Math" pitchFamily="34" charset="-122"/>
                                    <a:cs typeface="Cambria Math" pitchFamily="34" charset="-120"/>
                                  </a:rPr>
                                  <m:t>𝑖</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bar>
                                  <m:barPr>
                                    <m:pos m:val="top"/>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barPr>
                                  <m:e>
                                    <m:r>
                                      <a:rPr lang="en-US" altLang="zh-CN" sz="1800">
                                        <a:solidFill>
                                          <a:srgbClr val="000000"/>
                                        </a:solidFill>
                                        <a:latin typeface="Cambria Math" panose="02040503050406030204" pitchFamily="18" charset="0"/>
                                      </a:rPr>
                                      <m:t>𝑥</m:t>
                                    </m:r>
                                  </m:e>
                                </m:ba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limLow>
                              <m:limLow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LowPr>
                              <m:e>
                                <m:limUpp>
                                  <m:limUppPr>
                                    <m:ctrlPr>
                                      <a:rPr lang="en-US" altLang="zh-CN" sz="1800" b="0" i="1">
                                        <a:solidFill>
                                          <a:srgbClr val="000000"/>
                                        </a:solidFill>
                                        <a:latin typeface="Cambria Math" panose="02040503050406030204" pitchFamily="18" charset="0"/>
                                        <a:ea typeface="Cambria Math" pitchFamily="34" charset="-122"/>
                                        <a:cs typeface="Cambria Math" pitchFamily="34" charset="-120"/>
                                      </a:rPr>
                                    </m:ctrlPr>
                                  </m:limUppPr>
                                  <m:e>
                                    <m:r>
                                      <a:rPr lang="en-US" altLang="zh-CN" sz="18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800" b="0">
                                        <a:solidFill>
                                          <a:srgbClr val="000000"/>
                                        </a:solidFill>
                                        <a:latin typeface="Cambria Math" panose="02040503050406030204" pitchFamily="18" charset="0"/>
                                      </a:rPr>
                                      <m:t>𝑛</m:t>
                                    </m:r>
                                  </m:lim>
                                </m:limUpp>
                              </m:e>
                              <m:lim>
                                <m:r>
                                  <a:rPr lang="en-US" altLang="zh-CN" sz="1800" b="0">
                                    <a:solidFill>
                                      <a:srgbClr val="000000"/>
                                    </a:solidFill>
                                    <a:latin typeface="Cambria Math" panose="02040503050406030204" pitchFamily="18" charset="0"/>
                                  </a:rPr>
                                  <m:t>𝑖</m:t>
                                </m:r>
                                <m:r>
                                  <a:rPr lang="en-US" altLang="zh-CN" sz="1800" b="0">
                                    <a:solidFill>
                                      <a:srgbClr val="000000"/>
                                    </a:solidFill>
                                    <a:latin typeface="Cambria Math" panose="02040503050406030204" pitchFamily="18" charset="0"/>
                                  </a:rPr>
                                  <m:t>=1</m:t>
                                </m:r>
                              </m:lim>
                            </m:limLow>
                            <m:sSubSup>
                              <m:sSubSupPr>
                                <m:ctrlPr>
                                  <a:rPr lang="en-US" altLang="zh-CN" sz="1800" b="0" i="1">
                                    <a:solidFill>
                                      <a:srgbClr val="000000"/>
                                    </a:solidFill>
                                    <a:latin typeface="Cambria Math" panose="02040503050406030204" pitchFamily="18" charset="0"/>
                                  </a:rPr>
                                </m:ctrlPr>
                              </m:sSubSupPr>
                              <m:e>
                                <m:r>
                                  <a:rPr lang="en-US" altLang="zh-CN" sz="1800" b="0" i="0">
                                    <a:solidFill>
                                      <a:srgbClr val="000000"/>
                                    </a:solidFill>
                                    <a:latin typeface="Cambria Math" pitchFamily="34" charset="0"/>
                                    <a:ea typeface="Cambria Math" pitchFamily="34" charset="-122"/>
                                    <a:cs typeface="Cambria Math" pitchFamily="34" charset="-120"/>
                                  </a:rPr>
                                  <m:t>𝑦</m:t>
                                </m:r>
                              </m:e>
                              <m:sub>
                                <m:r>
                                  <a:rPr lang="en-US" altLang="zh-CN" sz="1800" b="0" i="0">
                                    <a:solidFill>
                                      <a:srgbClr val="000000"/>
                                    </a:solidFill>
                                    <a:latin typeface="Cambria Math" pitchFamily="34" charset="0"/>
                                    <a:ea typeface="Cambria Math" pitchFamily="34" charset="-122"/>
                                    <a:cs typeface="Cambria Math" pitchFamily="34" charset="-120"/>
                                  </a:rPr>
                                  <m:t>𝑖</m:t>
                                </m:r>
                              </m:sub>
                              <m:sup>
                                <m:r>
                                  <a:rPr lang="en-US" altLang="zh-CN" sz="1800" b="0" i="0">
                                    <a:solidFill>
                                      <a:srgbClr val="000000"/>
                                    </a:solidFill>
                                    <a:latin typeface="Cambria Math" pitchFamily="34" charset="0"/>
                                    <a:ea typeface="Cambria Math" pitchFamily="34" charset="-122"/>
                                    <a:cs typeface="Cambria Math" pitchFamily="34" charset="-120"/>
                                  </a:rPr>
                                  <m:t>2</m:t>
                                </m:r>
                              </m:sup>
                            </m:sSubSup>
                            <m:r>
                              <a:rPr lang="en-US" altLang="zh-CN" sz="1800" b="0" i="0">
                                <a:solidFill>
                                  <a:srgbClr val="000000"/>
                                </a:solidFill>
                                <a:latin typeface="Cambria Math" pitchFamily="34" charset="0"/>
                                <a:ea typeface="Cambria Math" pitchFamily="34" charset="-122"/>
                                <a:cs typeface="Cambria Math" pitchFamily="34" charset="-120"/>
                              </a:rPr>
                              <m:t>−</m:t>
                            </m:r>
                            <m:r>
                              <a:rPr lang="en-US" altLang="zh-CN" sz="1800" b="0" i="0">
                                <a:solidFill>
                                  <a:srgbClr val="000000"/>
                                </a:solidFill>
                                <a:latin typeface="Cambria Math" pitchFamily="34" charset="0"/>
                                <a:ea typeface="Cambria Math" pitchFamily="34" charset="-122"/>
                                <a:cs typeface="Cambria Math" pitchFamily="34" charset="-120"/>
                              </a:rPr>
                              <m:t>𝑛</m:t>
                            </m:r>
                            <m:sSup>
                              <m:sSupPr>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sSupPr>
                              <m:e>
                                <m:bar>
                                  <m:barPr>
                                    <m:pos m:val="top"/>
                                    <m:ctrlPr>
                                      <a:rPr lang="en-US" altLang="zh-CN" sz="1800" b="0" i="1" dirty="0">
                                        <a:solidFill>
                                          <a:srgbClr val="000000"/>
                                        </a:solidFill>
                                        <a:latin typeface="Cambria Math" panose="02040503050406030204" pitchFamily="18" charset="0"/>
                                        <a:ea typeface="微软雅黑" pitchFamily="34" charset="-122"/>
                                        <a:cs typeface="微软雅黑" pitchFamily="34" charset="-120"/>
                                      </a:rPr>
                                    </m:ctrlPr>
                                  </m:barPr>
                                  <m:e>
                                    <m:r>
                                      <a:rPr lang="en-US" altLang="zh-CN" sz="1800">
                                        <a:solidFill>
                                          <a:srgbClr val="000000"/>
                                        </a:solidFill>
                                        <a:latin typeface="Cambria Math" panose="02040503050406030204" pitchFamily="18" charset="0"/>
                                      </a:rPr>
                                      <m:t>𝑦</m:t>
                                    </m:r>
                                  </m:e>
                                </m:bar>
                              </m:e>
                              <m:sup>
                                <m:r>
                                  <a:rPr lang="en-US" altLang="zh-CN" sz="1800" b="0" i="0">
                                    <a:solidFill>
                                      <a:srgbClr val="000000"/>
                                    </a:solidFill>
                                    <a:latin typeface="Cambria Math" pitchFamily="34" charset="0"/>
                                    <a:ea typeface="Cambria Math" pitchFamily="34" charset="-122"/>
                                    <a:cs typeface="Cambria Math" pitchFamily="34" charset="-120"/>
                                  </a:rPr>
                                  <m:t>2</m:t>
                                </m:r>
                              </m:sup>
                            </m:sSup>
                            <m:r>
                              <a:rPr lang="en-US" altLang="zh-CN" sz="1800" b="0" i="0">
                                <a:solidFill>
                                  <a:srgbClr val="000000"/>
                                </a:solidFill>
                                <a:latin typeface="Cambria Math" pitchFamily="34" charset="0"/>
                                <a:ea typeface="Cambria Math" pitchFamily="34" charset="-122"/>
                                <a:cs typeface="Cambria Math" pitchFamily="34" charset="-120"/>
                              </a:rPr>
                              <m:t>)</m:t>
                            </m:r>
                          </m:e>
                        </m:rad>
                      </m:den>
                    </m:f>
                  </m:oMath>
                </a14:m>
                <a:r>
                  <a:rPr lang="en-US" altLang="zh-CN" sz="100" b="0" i="0" kern="0" spc="-99900" dirty="0">
                    <a:solidFill>
                      <a:srgbClr val="FFFFFF"/>
                    </a:solidFill>
                    <a:latin typeface="微软雅黑" pitchFamily="34" charset="0"/>
                    <a:ea typeface="微软雅黑" pitchFamily="34" charset="-122"/>
                    <a:cs typeface="微软雅黑" pitchFamily="34" charset="-120"/>
                  </a:rPr>
                  <a:t>&lt;/m</a:t>
                </a:r>
                <a:r>
                  <a:rPr lang="en-US" altLang="zh-CN" sz="100" b="0" i="0" kern="0" spc="-99900">
                    <a:solidFill>
                      <a:srgbClr val="FFFFFF"/>
                    </a:solidFill>
                    <a:latin typeface="微软雅黑" pitchFamily="34" charset="0"/>
                    <a:ea typeface="微软雅黑" pitchFamily="34" charset="-122"/>
                    <a:cs typeface="微软雅黑" pitchFamily="34" charset="-120"/>
                  </a:rPr>
                  <a:t>&gt;</a:t>
                </a:r>
                <a:r>
                  <a:rPr lang="en-US" altLang="zh-CN" sz="1800" b="0" i="0">
                    <a:solidFill>
                      <a:srgbClr val="000000"/>
                    </a:solidFill>
                    <a:latin typeface="微软雅黑" pitchFamily="34" charset="0"/>
                    <a:ea typeface="微软雅黑" pitchFamily="34" charset="-122"/>
                    <a:cs typeface="微软雅黑" pitchFamily="34" charset="-120"/>
                  </a:rPr>
                  <a:t>，</a:t>
                </a:r>
                <a:r>
                  <a:rPr lang="en-US" altLang="zh-CN" sz="1800" b="0" i="0">
                    <a:solidFill>
                      <a:srgbClr val="000000"/>
                    </a:solidFill>
                    <a:latin typeface="微软雅黑" pitchFamily="34" charset="0"/>
                    <a:ea typeface="楷体" pitchFamily="34" charset="-122"/>
                    <a:cs typeface="微软雅黑" pitchFamily="34" charset="-120"/>
                  </a:rPr>
                  <a:t>有些</a:t>
                </a:r>
              </a:p>
              <a:p>
                <a:pPr latinLnBrk="1">
                  <a:lnSpc>
                    <a:spcPts val="2500"/>
                  </a:lnSpc>
                </a:pPr>
                <a:r>
                  <a:rPr lang="en-US" altLang="zh-CN" b="0" i="0">
                    <a:solidFill>
                      <a:srgbClr val="000000"/>
                    </a:solidFill>
                    <a:latin typeface="微软雅黑" pitchFamily="34" charset="0"/>
                    <a:ea typeface="楷体" pitchFamily="34" charset="-122"/>
                    <a:cs typeface="微软雅黑" pitchFamily="34" charset="-120"/>
                  </a:rPr>
                  <a:t>题目给出的参考数据比较丰富</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b="0" i="0" dirty="0">
                    <a:solidFill>
                      <a:srgbClr val="000000"/>
                    </a:solidFill>
                    <a:latin typeface="微软雅黑" pitchFamily="34" charset="0"/>
                    <a:ea typeface="楷体" pitchFamily="34" charset="-122"/>
                    <a:cs typeface="微软雅黑" pitchFamily="34" charset="-120"/>
                  </a:rPr>
                  <a:t>可以参考选择更易于计算的一种</a:t>
                </a:r>
                <a:r>
                  <a:rPr lang="en-US" altLang="zh-CN" b="0" i="0" dirty="0">
                    <a:solidFill>
                      <a:srgbClr val="000000"/>
                    </a:solidFill>
                    <a:latin typeface="微软雅黑" pitchFamily="34" charset="0"/>
                    <a:ea typeface="微软雅黑" pitchFamily="34" charset="-122"/>
                    <a:cs typeface="微软雅黑" pitchFamily="34" charset="-120"/>
                  </a:rPr>
                  <a:t>.</a:t>
                </a:r>
                <a:r>
                  <a:rPr lang="en-US" altLang="zh-CN" sz="100" b="0" i="0" kern="0" spc="-99900" dirty="0">
                    <a:solidFill>
                      <a:srgbClr val="FFFFFF"/>
                    </a:solidFill>
                    <a:latin typeface="微软雅黑" pitchFamily="34" charset="0"/>
                    <a:ea typeface="微软雅黑" pitchFamily="34" charset="-122"/>
                    <a:cs typeface="微软雅黑" pitchFamily="34" charset="-120"/>
                  </a:rPr>
                  <a:t>#1.3.2</a:t>
                </a:r>
                <a:endParaRPr lang="en-US" altLang="zh-CN" dirty="0"/>
              </a:p>
            </p:txBody>
          </p:sp>
        </mc:Choice>
        <mc:Fallback>
          <p:sp>
            <p:nvSpPr>
              <p:cNvPr id="2" name="P_4#26f0e00f1?pid=3758b07ce&amp;color=0,0,0&amp;bt=1&amp;bbb=1&amp;hb=1"/>
              <p:cNvSpPr>
                <a:spLocks noRot="1" noChangeAspect="1" noMove="1" noResize="1" noEditPoints="1" noAdjustHandles="1" noChangeArrowheads="1" noChangeShapeType="1" noTextEdit="1"/>
              </p:cNvSpPr>
              <p:nvPr/>
            </p:nvSpPr>
            <p:spPr>
              <a:xfrm>
                <a:off x="832104" y="1080000"/>
                <a:ext cx="10533888" cy="4950460"/>
              </a:xfrm>
              <a:prstGeom prst="rect">
                <a:avLst/>
              </a:prstGeom>
              <a:blipFill>
                <a:blip r:embed="rId3"/>
                <a:stretch>
                  <a:fillRect l="-1389" t="-985" r="-1331" b="-3079"/>
                </a:stretch>
              </a:blipFill>
              <a:ln/>
            </p:spPr>
            <p:txBody>
              <a:bodyPr/>
              <a:lstStyle/>
              <a:p>
                <a:r>
                  <a:rPr lang="zh-CN" altLang="en-US">
                    <a:noFill/>
                  </a:rPr>
                  <a:t> </a:t>
                </a:r>
              </a:p>
            </p:txBody>
          </p:sp>
        </mc:Fallback>
      </mc:AlternateContent>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4_BD.1_1#1d56604e0?vop=1&amp;pid=6fd2c5bda&amp;color=0,0,0&amp;bt=1&amp;bbb=1"/>
          <p:cNvSpPr/>
          <p:nvPr/>
        </p:nvSpPr>
        <p:spPr>
          <a:xfrm>
            <a:off x="832104" y="1080000"/>
            <a:ext cx="10533888" cy="281623"/>
          </a:xfrm>
          <a:prstGeom prst="rect">
            <a:avLst/>
          </a:prstGeom>
          <a:noFill/>
          <a:ln/>
        </p:spPr>
        <p:txBody>
          <a:bodyPr wrap="none" lIns="0" tIns="0" rIns="0" bIns="0" rtlCol="0" anchor="t"/>
          <a:lstStyle/>
          <a:p>
            <a:pPr algn="l" latinLnBrk="1">
              <a:lnSpc>
                <a:spcPts val="2500"/>
              </a:lnSpc>
            </a:pPr>
            <a:r>
              <a:rPr lang="en-US" altLang="zh-CN" sz="1400" b="1" i="0" dirty="0">
                <a:solidFill>
                  <a:srgbClr val="000000"/>
                </a:solidFill>
                <a:latin typeface="微软雅黑" pitchFamily="34" charset="0"/>
                <a:ea typeface="微软雅黑" pitchFamily="34" charset="-122"/>
                <a:cs typeface="微软雅黑" pitchFamily="34" charset="-120"/>
              </a:rPr>
              <a:t>示例1</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在下列各图中，</a:t>
            </a:r>
            <a:r>
              <a:rPr lang="en-US" altLang="zh-CN" sz="1400" b="0" i="0">
                <a:solidFill>
                  <a:srgbClr val="000000"/>
                </a:solidFill>
                <a:latin typeface="微软雅黑" pitchFamily="34" charset="0"/>
                <a:ea typeface="微软雅黑" pitchFamily="34" charset="-122"/>
                <a:cs typeface="微软雅黑" pitchFamily="34" charset="-120"/>
              </a:rPr>
              <a:t>两个变量具有线性相关关系的是(</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p>
        </p:txBody>
      </p:sp>
      <p:sp>
        <p:nvSpPr>
          <p:cNvPr id="3" name="QC_4_AN.2_1#1d56604e0.bracket?vop=1&amp;pid=6fd2c5bda&amp;color=0,0,0&amp;vpa=1"/>
          <p:cNvSpPr/>
          <p:nvPr/>
        </p:nvSpPr>
        <p:spPr>
          <a:xfrm>
            <a:off x="5284248" y="1078095"/>
            <a:ext cx="217488" cy="281623"/>
          </a:xfrm>
          <a:prstGeom prst="rect">
            <a:avLst/>
          </a:prstGeom>
          <a:noFill/>
          <a:ln/>
        </p:spPr>
        <p:txBody>
          <a:bodyPr wrap="none" lIns="0" tIns="0" rIns="0" bIns="0" rtlCol="0" anchor="t"/>
          <a:lstStyle/>
          <a:p>
            <a:pPr algn="ctr" latinLnBrk="1">
              <a:lnSpc>
                <a:spcPts val="2500"/>
              </a:lnSpc>
            </a:pPr>
            <a:r>
              <a:rPr lang="en-US" altLang="zh-CN" sz="1400" b="1" i="0" dirty="0">
                <a:solidFill>
                  <a:srgbClr val="FF0000"/>
                </a:solidFill>
                <a:latin typeface="SimHei" pitchFamily="34" charset="0"/>
                <a:ea typeface="SimHei" pitchFamily="34" charset="-122"/>
                <a:cs typeface="SimHei" pitchFamily="34" charset="-120"/>
              </a:rPr>
              <a:t>C</a:t>
            </a:r>
            <a:endParaRPr lang="en-US" altLang="zh-CN" sz="1400" dirty="0"/>
          </a:p>
        </p:txBody>
      </p:sp>
      <p:sp>
        <p:nvSpPr>
          <p:cNvPr id="4" name="QC_4_BD.1_2#1d56604e0.choices?vop=1&amp;pid=6fd2c5bda&amp;color=0,0,0&amp;bbb=1"/>
          <p:cNvSpPr/>
          <p:nvPr/>
        </p:nvSpPr>
        <p:spPr>
          <a:xfrm>
            <a:off x="832104" y="1497195"/>
            <a:ext cx="10531904" cy="1020890"/>
          </a:xfrm>
          <a:prstGeom prst="rect">
            <a:avLst/>
          </a:prstGeom>
          <a:noFill/>
          <a:ln/>
        </p:spPr>
        <p:txBody>
          <a:bodyPr wrap="none" lIns="0" tIns="0" rIns="0" bIns="0" rtlCol="0" anchor="t"/>
          <a:lstStyle/>
          <a:p>
            <a:pPr latinLnBrk="1">
              <a:lnSpc>
                <a:spcPts val="9100"/>
              </a:lnSpc>
              <a:tabLst>
                <a:tab pos="2626626" algn="l"/>
                <a:tab pos="5456452" algn="l"/>
                <a:tab pos="8006878"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SimSun" pitchFamily="34" charset="0"/>
                <a:ea typeface="SimSun" pitchFamily="34" charset="-122"/>
                <a:cs typeface="SimSun" pitchFamily="34" charset="-120"/>
              </a:rPr>
              <a:t> </a:t>
            </a:r>
            <a:r>
              <a:rPr lang="en-US" altLang="zh-CN" sz="46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a:solidFill>
                  <a:srgbClr val="000000"/>
                </a:solidFill>
                <a:latin typeface="SimSun" pitchFamily="34" charset="0"/>
                <a:ea typeface="SimSun" pitchFamily="34" charset="-122"/>
                <a:cs typeface="SimSun" pitchFamily="34" charset="-120"/>
              </a:rPr>
              <a:t> </a:t>
            </a:r>
            <a:r>
              <a:rPr lang="en-US" altLang="zh-CN" sz="51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a:solidFill>
                  <a:srgbClr val="000000"/>
                </a:solidFill>
                <a:latin typeface="SimSun" pitchFamily="34" charset="0"/>
                <a:ea typeface="SimSun" pitchFamily="34" charset="-122"/>
                <a:cs typeface="SimSun" pitchFamily="34" charset="-120"/>
              </a:rPr>
              <a:t> </a:t>
            </a:r>
            <a:r>
              <a:rPr lang="en-US" altLang="zh-CN" sz="51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a:solidFill>
                  <a:srgbClr val="000000"/>
                </a:solidFill>
                <a:latin typeface="SimSun" pitchFamily="34" charset="0"/>
                <a:ea typeface="SimSun" pitchFamily="34" charset="-122"/>
                <a:cs typeface="SimSun" pitchFamily="34" charset="-120"/>
              </a:rPr>
              <a:t> </a:t>
            </a:r>
            <a:r>
              <a:rPr lang="en-US" altLang="zh-CN" sz="5100" b="0" i="0" kern="0" spc="-99900">
                <a:solidFill>
                  <a:srgbClr val="FFFFFF"/>
                </a:solidFill>
                <a:latin typeface="微软雅黑" pitchFamily="34" charset="0"/>
                <a:ea typeface="微软雅黑" pitchFamily="34" charset="-122"/>
                <a:cs typeface="微软雅黑" pitchFamily="34" charset="-120"/>
              </a:rPr>
              <a:t> </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endParaRPr lang="en-US" altLang="zh-CN" sz="900" dirty="0">
              <a:latin typeface="SimSun" panose="02010600030101010101" pitchFamily="2" charset="-122"/>
            </a:endParaRPr>
          </a:p>
        </p:txBody>
      </p:sp>
      <p:pic>
        <p:nvPicPr>
          <p:cNvPr id="5" name="QC_4_BD.1_2#1d56604e0.choice_image?vop=1&amp;pid=6fd2c5bda&amp;color=0,0,0&amp;tib=255,255,255&amp;ii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106456" y="1602161"/>
            <a:ext cx="822960" cy="92354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6" name="QC_4_BD.1_2#1d56604e0.choice_image?vop=1&amp;pid=6fd2c5bda&amp;color=0,0,0&amp;tib=255,255,255&amp;iip=2"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3727672" y="1501577"/>
            <a:ext cx="1033272" cy="102412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7" name="QC_4_BD.1_2#1d56604e0.choice_image?vop=1&amp;pid=6fd2c5bda&amp;color=0,0,0&amp;tib=255,255,255&amp;iip=3"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6560090" y="1638737"/>
            <a:ext cx="758952" cy="886968"/>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8" name="QC_4_BD.1_2#1d56604e0.choice_image?vop=1&amp;pid=6fd2c5bda&amp;color=0,0,0&amp;tib=255,255,255&amp;iip=4" descr="preencoded.png"/>
          <p:cNvPicPr>
            <a:picLocks noChangeAspect="1"/>
          </p:cNvPicPr>
          <p:nvPr/>
        </p:nvPicPr>
        <p:blipFill>
          <a:blip r:embed="rId6">
            <a:clrChange>
              <a:clrFrom>
                <a:srgbClr val="FFFFFF"/>
              </a:clrFrom>
              <a:clrTo>
                <a:srgbClr val="FFFFFF">
                  <a:alpha val="0"/>
                </a:srgbClr>
              </a:clrTo>
            </a:clrChange>
          </a:blip>
          <a:stretch>
            <a:fillRect/>
          </a:stretch>
        </p:blipFill>
        <p:spPr>
          <a:xfrm>
            <a:off x="9094629" y="1565585"/>
            <a:ext cx="969264" cy="96012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9" name="QC_4_EX.3_1#1d56604e0?vop=1&amp;pid=6fd2c5bda&amp;color=0,0,0&amp;bbb=1"/>
          <p:cNvSpPr/>
          <p:nvPr/>
        </p:nvSpPr>
        <p:spPr>
          <a:xfrm>
            <a:off x="832104" y="2581775"/>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题目给出散点图</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所以可以根据散点图中的点是否在某条直线附近波动来判断两个变量是否线性相关</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AlternateContent xmlns:mc="http://schemas.openxmlformats.org/markup-compatibility/2006">
        <mc:Choice xmlns:a14="http://schemas.microsoft.com/office/drawing/2010/main" Requires="a14">
          <p:sp>
            <p:nvSpPr>
              <p:cNvPr id="10" name="QC_4_AS.4_1#1d56604e0?vop=1&amp;pid=6fd2c5bda&amp;color=0,0,0&amp;bbb=1"/>
              <p:cNvSpPr/>
              <p:nvPr/>
            </p:nvSpPr>
            <p:spPr>
              <a:xfrm>
                <a:off x="832104" y="3226617"/>
                <a:ext cx="10533888" cy="19230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对于选项</a:t>
                </a: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dirty="0">
                    <a:solidFill>
                      <a:srgbClr val="000000"/>
                    </a:solidFill>
                    <a:latin typeface="微软雅黑" pitchFamily="34" charset="0"/>
                    <a:ea typeface="楷体" pitchFamily="34" charset="-122"/>
                    <a:cs typeface="微软雅黑" pitchFamily="34" charset="-120"/>
                  </a:rPr>
                  <a:t>两个变量为函数关系</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不是线性相关关系</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a:t>
                </a: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dirty="0">
                    <a:solidFill>
                      <a:srgbClr val="000000"/>
                    </a:solidFill>
                    <a:latin typeface="微软雅黑" pitchFamily="34" charset="0"/>
                    <a:ea typeface="楷体" pitchFamily="34" charset="-122"/>
                    <a:cs typeface="微软雅黑" pitchFamily="34" charset="-120"/>
                  </a:rPr>
                  <a:t>错误</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A0AF"/>
                    </a:solidFill>
                    <a:latin typeface="微软雅黑" pitchFamily="34" charset="0"/>
                    <a:ea typeface="微软雅黑" pitchFamily="34" charset="-122"/>
                    <a:cs typeface="微软雅黑" pitchFamily="34" charset="-120"/>
                  </a:rPr>
                  <a:t>（</a:t>
                </a:r>
                <a:r>
                  <a:rPr lang="en-US" altLang="zh-CN" sz="1400" b="0" i="0" dirty="0">
                    <a:solidFill>
                      <a:srgbClr val="00A0AF"/>
                    </a:solidFill>
                    <a:latin typeface="微软雅黑" pitchFamily="34" charset="0"/>
                    <a:ea typeface="楷体" pitchFamily="34" charset="-122"/>
                    <a:cs typeface="微软雅黑" pitchFamily="34" charset="-120"/>
                  </a:rPr>
                  <a:t>函数关系不是相关关系</a:t>
                </a:r>
                <a:r>
                  <a:rPr lang="en-US" altLang="zh-CN" sz="1400" b="0" i="0" dirty="0">
                    <a:solidFill>
                      <a:srgbClr val="00A0AF"/>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对于选项</a:t>
                </a:r>
                <a:r>
                  <a:rPr lang="en-US" altLang="zh-CN" sz="1400" b="0" i="0" dirty="0">
                    <a:solidFill>
                      <a:srgbClr val="000000"/>
                    </a:solidFill>
                    <a:latin typeface="微软雅黑" pitchFamily="34" charset="0"/>
                    <a:ea typeface="微软雅黑" pitchFamily="34" charset="-122"/>
                    <a:cs typeface="微软雅黑" pitchFamily="34" charset="-120"/>
                  </a:rPr>
                  <a:t>B：</a:t>
                </a:r>
                <a:r>
                  <a:rPr lang="en-US" altLang="zh-CN" sz="1400" b="0" i="0" dirty="0">
                    <a:solidFill>
                      <a:srgbClr val="000000"/>
                    </a:solidFill>
                    <a:latin typeface="微软雅黑" pitchFamily="34" charset="0"/>
                    <a:ea typeface="楷体" pitchFamily="34" charset="-122"/>
                    <a:cs typeface="微软雅黑" pitchFamily="34" charset="-120"/>
                  </a:rPr>
                  <a:t>散点不是在一条直线附近波动</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不是线性相关关系</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a:t>
                </a:r>
                <a:r>
                  <a:rPr lang="en-US" altLang="zh-CN" sz="1400" b="0" i="0" dirty="0">
                    <a:solidFill>
                      <a:srgbClr val="000000"/>
                    </a:solidFill>
                    <a:latin typeface="微软雅黑" pitchFamily="34" charset="0"/>
                    <a:ea typeface="微软雅黑" pitchFamily="34" charset="-122"/>
                    <a:cs typeface="微软雅黑" pitchFamily="34" charset="-120"/>
                  </a:rPr>
                  <a:t>B</a:t>
                </a:r>
                <a:r>
                  <a:rPr lang="en-US" altLang="zh-CN" sz="1400" b="0" i="0" dirty="0">
                    <a:solidFill>
                      <a:srgbClr val="000000"/>
                    </a:solidFill>
                    <a:latin typeface="微软雅黑" pitchFamily="34" charset="0"/>
                    <a:ea typeface="楷体" pitchFamily="34" charset="-122"/>
                    <a:cs typeface="微软雅黑" pitchFamily="34" charset="-120"/>
                  </a:rPr>
                  <a:t>错误</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对于选项</a:t>
                </a:r>
                <a:r>
                  <a:rPr lang="en-US" altLang="zh-CN" sz="1400" b="0" i="0" dirty="0">
                    <a:solidFill>
                      <a:srgbClr val="000000"/>
                    </a:solidFill>
                    <a:latin typeface="微软雅黑" pitchFamily="34" charset="0"/>
                    <a:ea typeface="微软雅黑" pitchFamily="34" charset="-122"/>
                    <a:cs typeface="微软雅黑" pitchFamily="34" charset="-120"/>
                  </a:rPr>
                  <a:t>C：</a:t>
                </a:r>
                <a:r>
                  <a:rPr lang="en-US" altLang="zh-CN" sz="1400" b="0" i="0" dirty="0">
                    <a:solidFill>
                      <a:srgbClr val="000000"/>
                    </a:solidFill>
                    <a:latin typeface="微软雅黑" pitchFamily="34" charset="0"/>
                    <a:ea typeface="楷体" pitchFamily="34" charset="-122"/>
                    <a:cs typeface="微软雅黑" pitchFamily="34" charset="-120"/>
                  </a:rPr>
                  <a:t>由图知变量</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𝑦</m:t>
                    </m:r>
                  </m:oMath>
                </a14:m>
                <a:r>
                  <a:rPr lang="en-US" altLang="zh-CN" sz="1400" b="0" i="0" dirty="0">
                    <a:solidFill>
                      <a:srgbClr val="000000"/>
                    </a:solidFill>
                    <a:latin typeface="微软雅黑" pitchFamily="34" charset="0"/>
                    <a:ea typeface="楷体" pitchFamily="34" charset="-122"/>
                    <a:cs typeface="微软雅黑" pitchFamily="34" charset="-120"/>
                  </a:rPr>
                  <a:t>随着变量</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的增加而减小</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且所有点都在一条直线附近波动</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所以具有线性相关关系</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a:t>
                </a:r>
                <a:r>
                  <a:rPr lang="en-US" altLang="zh-CN" sz="1400" b="0" i="0" dirty="0">
                    <a:solidFill>
                      <a:srgbClr val="000000"/>
                    </a:solidFill>
                    <a:latin typeface="微软雅黑" pitchFamily="34" charset="0"/>
                    <a:ea typeface="微软雅黑" pitchFamily="34" charset="-122"/>
                    <a:cs typeface="微软雅黑" pitchFamily="34" charset="-120"/>
                  </a:rPr>
                  <a:t>C</a:t>
                </a:r>
                <a:r>
                  <a:rPr lang="en-US" altLang="zh-CN" sz="1400" b="0" i="0" dirty="0">
                    <a:solidFill>
                      <a:srgbClr val="000000"/>
                    </a:solidFill>
                    <a:latin typeface="微软雅黑" pitchFamily="34" charset="0"/>
                    <a:ea typeface="楷体" pitchFamily="34" charset="-122"/>
                    <a:cs typeface="微软雅黑" pitchFamily="34" charset="-120"/>
                  </a:rPr>
                  <a:t>正确</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对于选项</a:t>
                </a:r>
                <a:r>
                  <a:rPr lang="en-US" altLang="zh-CN" sz="1400" b="0" i="0" dirty="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楷体" pitchFamily="34" charset="-122"/>
                    <a:cs typeface="微软雅黑" pitchFamily="34" charset="-120"/>
                  </a:rPr>
                  <a:t>两个变量不具有相关性</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a:t>
                </a:r>
                <a:r>
                  <a:rPr lang="en-US" altLang="zh-CN" sz="1400" b="0" i="0" dirty="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楷体" pitchFamily="34" charset="-122"/>
                    <a:cs typeface="微软雅黑" pitchFamily="34" charset="-120"/>
                  </a:rPr>
                  <a:t>错误</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C.</a:t>
                </a:r>
                <a:endParaRPr lang="en-US" altLang="zh-CN" sz="1400" dirty="0"/>
              </a:p>
            </p:txBody>
          </p:sp>
        </mc:Choice>
        <mc:Fallback>
          <p:sp>
            <p:nvSpPr>
              <p:cNvPr id="10" name="QC_4_AS.4_1#1d56604e0?vop=1&amp;pid=6fd2c5bda&amp;color=0,0,0&amp;bbb=1"/>
              <p:cNvSpPr>
                <a:spLocks noRot="1" noChangeAspect="1" noMove="1" noResize="1" noEditPoints="1" noAdjustHandles="1" noChangeArrowheads="1" noChangeShapeType="1" noTextEdit="1"/>
              </p:cNvSpPr>
              <p:nvPr/>
            </p:nvSpPr>
            <p:spPr>
              <a:xfrm>
                <a:off x="832104" y="3226617"/>
                <a:ext cx="10533888" cy="1923098"/>
              </a:xfrm>
              <a:prstGeom prst="rect">
                <a:avLst/>
              </a:prstGeom>
              <a:blipFill>
                <a:blip r:embed="rId7"/>
                <a:stretch>
                  <a:fillRect l="-1042" b="-5380"/>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9">
                                            <p:bg/>
                                          </p:spTgt>
                                        </p:tgtEl>
                                        <p:attrNameLst>
                                          <p:attrName>style.visibility</p:attrName>
                                        </p:attrNameLst>
                                      </p:cBhvr>
                                      <p:to>
                                        <p:strVal val="visible"/>
                                      </p:to>
                                    </p:set>
                                    <p:anim calcmode="lin" valueType="num">
                                      <p:cBhvr additive="base">
                                        <p:cTn id="1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9">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additive="base">
                                        <p:cTn id="2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9">
                                            <p:txEl>
                                              <p:pRg st="1" end="1"/>
                                            </p:txEl>
                                          </p:spTgt>
                                        </p:tgtEl>
                                        <p:attrNameLst>
                                          <p:attrName>style.visibility</p:attrName>
                                        </p:attrNameLst>
                                      </p:cBhvr>
                                      <p:to>
                                        <p:strVal val="visible"/>
                                      </p:to>
                                    </p:set>
                                    <p:anim calcmode="lin" valueType="num">
                                      <p:cBhvr additive="base">
                                        <p:cTn id="2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 calcmode="lin" valueType="num">
                                      <p:cBhvr additive="base">
                                        <p:cTn id="31"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10">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0">
                                            <p:txEl>
                                              <p:pRg st="0" end="0"/>
                                            </p:txEl>
                                          </p:spTgt>
                                        </p:tgtEl>
                                        <p:attrNameLst>
                                          <p:attrName>style.visibility</p:attrName>
                                        </p:attrNameLst>
                                      </p:cBhvr>
                                      <p:to>
                                        <p:strVal val="visible"/>
                                      </p:to>
                                    </p:set>
                                    <p:anim calcmode="lin" valueType="num">
                                      <p:cBhvr additive="base">
                                        <p:cTn id="35"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xEl>
                                              <p:pRg st="1" end="1"/>
                                            </p:txEl>
                                          </p:spTgt>
                                        </p:tgtEl>
                                        <p:attrNameLst>
                                          <p:attrName>style.visibility</p:attrName>
                                        </p:attrNameLst>
                                      </p:cBhvr>
                                      <p:to>
                                        <p:strVal val="visible"/>
                                      </p:to>
                                    </p:set>
                                    <p:anim calcmode="lin" valueType="num">
                                      <p:cBhvr additive="base">
                                        <p:cTn id="3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0">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0">
                                            <p:txEl>
                                              <p:pRg st="2" end="2"/>
                                            </p:txEl>
                                          </p:spTgt>
                                        </p:tgtEl>
                                        <p:attrNameLst>
                                          <p:attrName>style.visibility</p:attrName>
                                        </p:attrNameLst>
                                      </p:cBhvr>
                                      <p:to>
                                        <p:strVal val="visible"/>
                                      </p:to>
                                    </p:set>
                                    <p:anim calcmode="lin" valueType="num">
                                      <p:cBhvr additive="base">
                                        <p:cTn id="43" dur="500" fill="hold"/>
                                        <p:tgtEl>
                                          <p:spTgt spid="10">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0">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0">
                                            <p:txEl>
                                              <p:pRg st="3" end="3"/>
                                            </p:txEl>
                                          </p:spTgt>
                                        </p:tgtEl>
                                        <p:attrNameLst>
                                          <p:attrName>style.visibility</p:attrName>
                                        </p:attrNameLst>
                                      </p:cBhvr>
                                      <p:to>
                                        <p:strVal val="visible"/>
                                      </p:to>
                                    </p:set>
                                    <p:anim calcmode="lin" valueType="num">
                                      <p:cBhvr additive="base">
                                        <p:cTn id="47"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0">
                                            <p:txEl>
                                              <p:pRg st="3" end="3"/>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0">
                                            <p:txEl>
                                              <p:pRg st="4" end="4"/>
                                            </p:txEl>
                                          </p:spTgt>
                                        </p:tgtEl>
                                        <p:attrNameLst>
                                          <p:attrName>style.visibility</p:attrName>
                                        </p:attrNameLst>
                                      </p:cBhvr>
                                      <p:to>
                                        <p:strVal val="visible"/>
                                      </p:to>
                                    </p:set>
                                    <p:anim calcmode="lin" valueType="num">
                                      <p:cBhvr additive="base">
                                        <p:cTn id="51" dur="500" fill="hold"/>
                                        <p:tgtEl>
                                          <p:spTgt spid="10">
                                            <p:txEl>
                                              <p:pRg st="4" end="4"/>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10">
                                            <p:txEl>
                                              <p:pRg st="4" end="4"/>
                                            </p:txEl>
                                          </p:spTgt>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0">
                                            <p:txEl>
                                              <p:pRg st="5" end="5"/>
                                            </p:txEl>
                                          </p:spTgt>
                                        </p:tgtEl>
                                        <p:attrNameLst>
                                          <p:attrName>style.visibility</p:attrName>
                                        </p:attrNameLst>
                                      </p:cBhvr>
                                      <p:to>
                                        <p:strVal val="visible"/>
                                      </p:to>
                                    </p:set>
                                    <p:anim calcmode="lin" valueType="num">
                                      <p:cBhvr additive="base">
                                        <p:cTn id="55" dur="500" fill="hold"/>
                                        <p:tgtEl>
                                          <p:spTgt spid="10">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0">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build="p" animBg="1"/>
      <p:bldP spid="1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_1#1b94e7d44?vop=1&amp;pid=6fd2c5bda&amp;color=0,0,0&amp;bt=1&amp;bbb=1"/>
              <p:cNvSpPr/>
              <p:nvPr/>
            </p:nvSpPr>
            <p:spPr>
              <a:xfrm>
                <a:off x="832104" y="1078992"/>
                <a:ext cx="10533888" cy="281623"/>
              </a:xfrm>
              <a:prstGeom prst="rect">
                <a:avLst/>
              </a:prstGeom>
              <a:noFill/>
              <a:ln/>
            </p:spPr>
            <p:txBody>
              <a:bodyPr wrap="none" lIns="0" tIns="0" rIns="0" bIns="0" rtlCol="0" anchor="t"/>
              <a:lstStyle/>
              <a:p>
                <a:pPr algn="l" latinLnBrk="1">
                  <a:lnSpc>
                    <a:spcPts val="2500"/>
                  </a:lnSpc>
                </a:pPr>
                <a:r>
                  <a:rPr lang="en-US" altLang="zh-CN" sz="1400" b="1" i="0" dirty="0">
                    <a:solidFill>
                      <a:srgbClr val="000000"/>
                    </a:solidFill>
                    <a:latin typeface="微软雅黑" pitchFamily="34" charset="0"/>
                    <a:ea typeface="微软雅黑" pitchFamily="34" charset="-122"/>
                    <a:cs typeface="微软雅黑" pitchFamily="34" charset="-120"/>
                  </a:rPr>
                  <a:t>示例2</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为判断两个变量</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的相关性，搜集数据如表所示，</a:t>
                </a:r>
                <a:r>
                  <a:rPr lang="en-US" altLang="zh-CN" sz="1400" b="0" i="0">
                    <a:solidFill>
                      <a:srgbClr val="000000"/>
                    </a:solidFill>
                    <a:latin typeface="微软雅黑" pitchFamily="34" charset="0"/>
                    <a:ea typeface="微软雅黑" pitchFamily="34" charset="-122"/>
                    <a:cs typeface="微软雅黑" pitchFamily="34" charset="-120"/>
                  </a:rPr>
                  <a:t>则两个变量线性(</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2" name="QC_4_BD.5_1#1b94e7d44?vop=1&amp;pid=6fd2c5bda&amp;color=0,0,0&amp;bt=1&amp;bbb=1"/>
              <p:cNvSpPr>
                <a:spLocks noRot="1" noChangeAspect="1" noMove="1" noResize="1" noEditPoints="1" noAdjustHandles="1" noChangeArrowheads="1" noChangeShapeType="1" noTextEdit="1"/>
              </p:cNvSpPr>
              <p:nvPr/>
            </p:nvSpPr>
            <p:spPr>
              <a:xfrm>
                <a:off x="832104" y="1078992"/>
                <a:ext cx="10533888" cy="281623"/>
              </a:xfrm>
              <a:prstGeom prst="rect">
                <a:avLst/>
              </a:prstGeom>
              <a:blipFill>
                <a:blip r:embed="rId3"/>
                <a:stretch>
                  <a:fillRect l="-1042" b="-39130"/>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graphicFrame>
            <p:nvGraphicFramePr>
              <p:cNvPr id="10" name="QC_4_BD.5_2#1b94e7d44?colgroup=3,6,10,10,10,10&amp;vop=1&amp;pid=6fd2c5bda&amp;color=0,0,0&amp;bbb=1"/>
              <p:cNvGraphicFramePr>
                <a:graphicFrameLocks noGrp="1"/>
              </p:cNvGraphicFramePr>
              <p:nvPr>
                <p:extLst>
                  <p:ext uri="{D42A27DB-BD31-4B8C-83A1-F6EECF244321}">
                    <p14:modId xmlns:p14="http://schemas.microsoft.com/office/powerpoint/2010/main" val="3956978077"/>
                  </p:ext>
                </p:extLst>
              </p:nvPr>
            </p:nvGraphicFramePr>
            <p:xfrm>
              <a:off x="832104" y="1496695"/>
              <a:ext cx="10524744" cy="634874"/>
            </p:xfrm>
            <a:graphic>
              <a:graphicData uri="http://schemas.openxmlformats.org/drawingml/2006/table">
                <a:tbl>
                  <a:tblPr/>
                  <a:tblGrid>
                    <a:gridCol w="740664">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gridCol w="2103120">
                      <a:extLst>
                        <a:ext uri="{9D8B030D-6E8A-4147-A177-3AD203B41FA5}">
                          <a16:colId xmlns:a16="http://schemas.microsoft.com/office/drawing/2014/main" val="20004"/>
                        </a:ext>
                      </a:extLst>
                    </a:gridCol>
                    <a:gridCol w="2103120">
                      <a:extLst>
                        <a:ext uri="{9D8B030D-6E8A-4147-A177-3AD203B41FA5}">
                          <a16:colId xmlns:a16="http://schemas.microsoft.com/office/drawing/2014/main" val="20005"/>
                        </a:ext>
                      </a:extLst>
                    </a:gridCol>
                  </a:tblGrid>
                  <a:tr h="317437">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𝑦</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0" name="QC_4_BD.5_2#1b94e7d44?colgroup=3,6,10,10,10,10&amp;vop=1&amp;pid=6fd2c5bda&amp;color=0,0,0&amp;bbb=1"/>
              <p:cNvGraphicFramePr>
                <a:graphicFrameLocks noGrp="1"/>
              </p:cNvGraphicFramePr>
              <p:nvPr>
                <p:extLst>
                  <p:ext uri="{D42A27DB-BD31-4B8C-83A1-F6EECF244321}">
                    <p14:modId xmlns:p14="http://schemas.microsoft.com/office/powerpoint/2010/main" val="3956978077"/>
                  </p:ext>
                </p:extLst>
              </p:nvPr>
            </p:nvGraphicFramePr>
            <p:xfrm>
              <a:off x="832104" y="1496695"/>
              <a:ext cx="10524744" cy="634874"/>
            </p:xfrm>
            <a:graphic>
              <a:graphicData uri="http://schemas.openxmlformats.org/drawingml/2006/table">
                <a:tbl>
                  <a:tblPr/>
                  <a:tblGrid>
                    <a:gridCol w="740664">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gridCol w="2103120">
                      <a:extLst>
                        <a:ext uri="{9D8B030D-6E8A-4147-A177-3AD203B41FA5}">
                          <a16:colId xmlns:a16="http://schemas.microsoft.com/office/drawing/2014/main" val="20002"/>
                        </a:ext>
                      </a:extLst>
                    </a:gridCol>
                    <a:gridCol w="2103120">
                      <a:extLst>
                        <a:ext uri="{9D8B030D-6E8A-4147-A177-3AD203B41FA5}">
                          <a16:colId xmlns:a16="http://schemas.microsoft.com/office/drawing/2014/main" val="20003"/>
                        </a:ext>
                      </a:extLst>
                    </a:gridCol>
                    <a:gridCol w="2103120">
                      <a:extLst>
                        <a:ext uri="{9D8B030D-6E8A-4147-A177-3AD203B41FA5}">
                          <a16:colId xmlns:a16="http://schemas.microsoft.com/office/drawing/2014/main" val="20004"/>
                        </a:ext>
                      </a:extLst>
                    </a:gridCol>
                    <a:gridCol w="2103120">
                      <a:extLst>
                        <a:ext uri="{9D8B030D-6E8A-4147-A177-3AD203B41FA5}">
                          <a16:colId xmlns:a16="http://schemas.microsoft.com/office/drawing/2014/main" val="20005"/>
                        </a:ext>
                      </a:extLst>
                    </a:gridCol>
                  </a:tblGrid>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820" t="-1887" r="-1317213" b="-116981"/>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25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17437">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4"/>
                          <a:stretch>
                            <a:fillRect l="-820" t="-103846" r="-1317213" b="-19231"/>
                          </a:stretch>
                        </a:blipFill>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103</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105</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110</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111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114</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mc:AlternateContent xmlns:mc="http://schemas.openxmlformats.org/markup-compatibility/2006">
        <mc:Choice xmlns:a14="http://schemas.microsoft.com/office/drawing/2010/main" Requires="a14">
          <p:sp>
            <p:nvSpPr>
              <p:cNvPr id="4" name="QC_4_BD.5_3#1b94e7d44?vop=1&amp;pid=6fd2c5bda&amp;color=0,0,0&amp;bbb=1&amp;hb=1"/>
              <p:cNvSpPr/>
              <p:nvPr/>
            </p:nvSpPr>
            <p:spPr>
              <a:xfrm>
                <a:off x="832104" y="2258695"/>
                <a:ext cx="10533888" cy="1346200"/>
              </a:xfrm>
              <a:prstGeom prst="rect">
                <a:avLst/>
              </a:prstGeom>
              <a:noFill/>
              <a:ln/>
            </p:spPr>
            <p:txBody>
              <a:bodyPr wrap="none" lIns="0" tIns="0" rIns="0" bIns="0" rtlCol="0" anchor="t"/>
              <a:lstStyle/>
              <a:p>
                <a:pPr algn="l" latinLnBrk="1">
                  <a:lnSpc>
                    <a:spcPts val="6900"/>
                  </a:lnSpc>
                </a:pPr>
                <a:r>
                  <a:rPr lang="en-US" altLang="zh-CN" sz="1400" b="0" i="0" dirty="0">
                    <a:solidFill>
                      <a:srgbClr val="000000"/>
                    </a:solidFill>
                    <a:latin typeface="微软雅黑" pitchFamily="34" charset="0"/>
                    <a:ea typeface="微软雅黑" pitchFamily="34" charset="-122"/>
                    <a:cs typeface="微软雅黑" pitchFamily="34" charset="-120"/>
                  </a:rPr>
                  <a:t>参考公式：对于一组数据</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𝑥</m:t>
                        </m:r>
                      </m:e>
                      <m:sub>
                        <m:r>
                          <a:rPr lang="en-US" altLang="zh-CN" sz="1400" b="0" i="0">
                            <a:solidFill>
                              <a:srgbClr val="000000"/>
                            </a:solidFill>
                            <a:latin typeface="Cambria Math" pitchFamily="34" charset="0"/>
                            <a:ea typeface="Cambria Math" pitchFamily="34" charset="-122"/>
                            <a:cs typeface="Cambria Math" pitchFamily="34" charset="-120"/>
                          </a:rPr>
                          <m:t>𝑖</m:t>
                        </m:r>
                      </m:sub>
                    </m:sSub>
                    <m:r>
                      <a:rPr lang="en-US" altLang="zh-CN" sz="1400" b="0" i="0">
                        <a:solidFill>
                          <a:srgbClr val="000000"/>
                        </a:solidFill>
                        <a:latin typeface="Cambria Math" pitchFamily="34" charset="0"/>
                        <a:ea typeface="Cambria Math" pitchFamily="34" charset="-122"/>
                        <a:cs typeface="Cambria Math" pitchFamily="34" charset="-120"/>
                      </a:rPr>
                      <m:t>,</m:t>
                    </m:r>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𝑦</m:t>
                        </m:r>
                      </m:e>
                      <m:sub>
                        <m:r>
                          <a:rPr lang="en-US" altLang="zh-CN" sz="1400" b="0" i="0">
                            <a:solidFill>
                              <a:srgbClr val="000000"/>
                            </a:solidFill>
                            <a:latin typeface="Cambria Math" pitchFamily="34" charset="0"/>
                            <a:ea typeface="Cambria Math" pitchFamily="34" charset="-122"/>
                            <a:cs typeface="Cambria Math" pitchFamily="34" charset="-120"/>
                          </a:rPr>
                          <m:t>𝑖</m:t>
                        </m:r>
                      </m:sub>
                    </m:sSub>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𝑖</m:t>
                    </m:r>
                    <m:r>
                      <a:rPr lang="en-US" altLang="zh-CN" sz="1400" b="0" i="0">
                        <a:solidFill>
                          <a:srgbClr val="000000"/>
                        </a:solidFill>
                        <a:latin typeface="Cambria Math" pitchFamily="34" charset="0"/>
                        <a:ea typeface="Cambria Math" pitchFamily="34" charset="-122"/>
                        <a:cs typeface="Cambria Math" pitchFamily="34" charset="-120"/>
                      </a:rPr>
                      <m:t>=1,2,3,⋯,</m:t>
                    </m:r>
                    <m:r>
                      <a:rPr lang="en-US" altLang="zh-CN" sz="1400" b="0" i="0">
                        <a:solidFill>
                          <a:srgbClr val="000000"/>
                        </a:solidFill>
                        <a:latin typeface="Cambria Math" pitchFamily="34" charset="0"/>
                        <a:ea typeface="Cambria Math" pitchFamily="34" charset="-122"/>
                        <a:cs typeface="Cambria Math" pitchFamily="34" charset="-120"/>
                      </a:rPr>
                      <m:t>𝑛</m:t>
                    </m:r>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,样本相关系数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𝑟</m:t>
                    </m: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400" b="0">
                                    <a:solidFill>
                                      <a:srgbClr val="000000"/>
                                    </a:solidFill>
                                    <a:latin typeface="Cambria Math" panose="02040503050406030204" pitchFamily="18" charset="0"/>
                                  </a:rPr>
                                  <m:t>𝑛</m:t>
                                </m:r>
                              </m:lim>
                            </m:limUpp>
                          </m:e>
                          <m:lim>
                            <m:r>
                              <a:rPr lang="en-US" altLang="zh-CN" sz="1400" b="0">
                                <a:solidFill>
                                  <a:srgbClr val="000000"/>
                                </a:solidFill>
                                <a:latin typeface="Cambria Math" panose="02040503050406030204" pitchFamily="18" charset="0"/>
                              </a:rPr>
                              <m:t>𝑖</m:t>
                            </m:r>
                            <m:r>
                              <a:rPr lang="en-US" altLang="zh-CN" sz="1400" b="0">
                                <a:solidFill>
                                  <a:srgbClr val="000000"/>
                                </a:solidFill>
                                <a:latin typeface="Cambria Math" panose="02040503050406030204" pitchFamily="18" charset="0"/>
                              </a:rPr>
                              <m:t>=1</m:t>
                            </m:r>
                          </m:lim>
                        </m:limLow>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𝑥</m:t>
                            </m:r>
                          </m:e>
                          <m:sub>
                            <m:r>
                              <a:rPr lang="en-US" altLang="zh-CN" sz="1400" b="0" i="0">
                                <a:solidFill>
                                  <a:srgbClr val="000000"/>
                                </a:solidFill>
                                <a:latin typeface="Cambria Math" pitchFamily="34" charset="0"/>
                                <a:ea typeface="Cambria Math" pitchFamily="34" charset="-122"/>
                                <a:cs typeface="Cambria Math" pitchFamily="34" charset="-120"/>
                              </a:rPr>
                              <m:t>𝑖</m:t>
                            </m:r>
                          </m:sub>
                        </m:sSub>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𝑦</m:t>
                            </m:r>
                          </m:e>
                          <m:sub>
                            <m:r>
                              <a:rPr lang="en-US" altLang="zh-CN" sz="1400" b="0" i="0">
                                <a:solidFill>
                                  <a:srgbClr val="000000"/>
                                </a:solidFill>
                                <a:latin typeface="Cambria Math" pitchFamily="34" charset="0"/>
                                <a:ea typeface="Cambria Math" pitchFamily="34" charset="-122"/>
                                <a:cs typeface="Cambria Math" pitchFamily="34" charset="-120"/>
                              </a:rPr>
                              <m:t>𝑖</m:t>
                            </m:r>
                          </m:sub>
                        </m:sSub>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𝑛</m:t>
                        </m:r>
                        <m:bar>
                          <m:barPr>
                            <m:pos m:val="top"/>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400">
                                <a:solidFill>
                                  <a:srgbClr val="000000"/>
                                </a:solidFill>
                                <a:latin typeface="Cambria Math" panose="02040503050406030204" pitchFamily="18" charset="0"/>
                              </a:rPr>
                              <m:t>𝑥</m:t>
                            </m:r>
                          </m:e>
                        </m:bar>
                        <m:bar>
                          <m:barPr>
                            <m:pos m:val="top"/>
                            <m:ctrlPr>
                              <a:rPr lang="en-US" altLang="zh-CN" sz="1400" i="1">
                                <a:solidFill>
                                  <a:srgbClr val="000000"/>
                                </a:solidFill>
                                <a:latin typeface="Cambria Math" panose="02040503050406030204" pitchFamily="18" charset="0"/>
                              </a:rPr>
                            </m:ctrlPr>
                          </m:barPr>
                          <m:e>
                            <m:r>
                              <a:rPr lang="en-US" altLang="zh-CN" sz="1400">
                                <a:solidFill>
                                  <a:srgbClr val="000000"/>
                                </a:solidFill>
                                <a:latin typeface="Cambria Math" panose="02040503050406030204" pitchFamily="18" charset="0"/>
                              </a:rPr>
                              <m:t>𝑦</m:t>
                            </m:r>
                          </m:e>
                        </m:bar>
                      </m:num>
                      <m:den>
                        <m:rad>
                          <m:radPr>
                            <m:degHide m:val="on"/>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400" b="0">
                                        <a:solidFill>
                                          <a:srgbClr val="000000"/>
                                        </a:solidFill>
                                        <a:latin typeface="Cambria Math" panose="02040503050406030204" pitchFamily="18" charset="0"/>
                                      </a:rPr>
                                      <m:t>𝑛</m:t>
                                    </m:r>
                                  </m:lim>
                                </m:limUpp>
                              </m:e>
                              <m:lim>
                                <m:r>
                                  <a:rPr lang="en-US" altLang="zh-CN" sz="1400" b="0">
                                    <a:solidFill>
                                      <a:srgbClr val="000000"/>
                                    </a:solidFill>
                                    <a:latin typeface="Cambria Math" panose="02040503050406030204" pitchFamily="18" charset="0"/>
                                  </a:rPr>
                                  <m:t>𝑖</m:t>
                                </m:r>
                                <m:r>
                                  <a:rPr lang="en-US" altLang="zh-CN" sz="1400" b="0">
                                    <a:solidFill>
                                      <a:srgbClr val="000000"/>
                                    </a:solidFill>
                                    <a:latin typeface="Cambria Math" panose="02040503050406030204" pitchFamily="18" charset="0"/>
                                  </a:rPr>
                                  <m:t>=1</m:t>
                                </m:r>
                              </m:lim>
                            </m:limLow>
                            <m:sSubSup>
                              <m:sSubSupPr>
                                <m:ctrlPr>
                                  <a:rPr lang="en-US" altLang="zh-CN" sz="1400" b="0" i="1">
                                    <a:solidFill>
                                      <a:srgbClr val="000000"/>
                                    </a:solidFill>
                                    <a:latin typeface="Cambria Math" panose="02040503050406030204" pitchFamily="18" charset="0"/>
                                  </a:rPr>
                                </m:ctrlPr>
                              </m:sSubSupPr>
                              <m:e>
                                <m:r>
                                  <a:rPr lang="en-US" altLang="zh-CN" sz="1400" b="0" i="0">
                                    <a:solidFill>
                                      <a:srgbClr val="000000"/>
                                    </a:solidFill>
                                    <a:latin typeface="Cambria Math" pitchFamily="34" charset="0"/>
                                    <a:ea typeface="Cambria Math" pitchFamily="34" charset="-122"/>
                                    <a:cs typeface="Cambria Math" pitchFamily="34" charset="-120"/>
                                  </a:rPr>
                                  <m:t>𝑥</m:t>
                                </m:r>
                              </m:e>
                              <m:sub>
                                <m:r>
                                  <a:rPr lang="en-US" altLang="zh-CN" sz="1400" b="0" i="0">
                                    <a:solidFill>
                                      <a:srgbClr val="000000"/>
                                    </a:solidFill>
                                    <a:latin typeface="Cambria Math" pitchFamily="34" charset="0"/>
                                    <a:ea typeface="Cambria Math" pitchFamily="34" charset="-122"/>
                                    <a:cs typeface="Cambria Math" pitchFamily="34" charset="-120"/>
                                  </a:rPr>
                                  <m:t>𝑖</m:t>
                                </m:r>
                              </m:sub>
                              <m:sup>
                                <m:r>
                                  <a:rPr lang="en-US" altLang="zh-CN" sz="1400" b="0" i="0">
                                    <a:solidFill>
                                      <a:srgbClr val="000000"/>
                                    </a:solidFill>
                                    <a:latin typeface="Cambria Math" pitchFamily="34" charset="0"/>
                                    <a:ea typeface="Cambria Math" pitchFamily="34" charset="-122"/>
                                    <a:cs typeface="Cambria Math" pitchFamily="34" charset="-120"/>
                                  </a:rPr>
                                  <m:t>2</m:t>
                                </m:r>
                              </m:sup>
                            </m:sSubSup>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𝑛</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bar>
                                  <m:barPr>
                                    <m:pos m:val="top"/>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barPr>
                                  <m:e>
                                    <m:r>
                                      <a:rPr lang="en-US" altLang="zh-CN" sz="1400">
                                        <a:solidFill>
                                          <a:srgbClr val="000000"/>
                                        </a:solidFill>
                                        <a:latin typeface="Cambria Math" panose="02040503050406030204" pitchFamily="18" charset="0"/>
                                      </a:rPr>
                                      <m:t>𝑥</m:t>
                                    </m:r>
                                  </m:e>
                                </m:bar>
                              </m:e>
                              <m:sup>
                                <m:r>
                                  <a:rPr lang="en-US" altLang="zh-CN" sz="1400" b="0" i="0">
                                    <a:solidFill>
                                      <a:srgbClr val="000000"/>
                                    </a:solidFill>
                                    <a:latin typeface="Cambria Math" pitchFamily="34" charset="0"/>
                                    <a:ea typeface="Cambria Math" pitchFamily="34" charset="-122"/>
                                    <a:cs typeface="Cambria Math" pitchFamily="34" charset="-120"/>
                                  </a:rPr>
                                  <m:t>2</m:t>
                                </m:r>
                              </m:sup>
                            </m:sSup>
                          </m:e>
                        </m:rad>
                        <m:rad>
                          <m:radPr>
                            <m:degHide m:val="on"/>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400" b="0">
                                        <a:solidFill>
                                          <a:srgbClr val="000000"/>
                                        </a:solidFill>
                                        <a:latin typeface="Cambria Math" panose="02040503050406030204" pitchFamily="18" charset="0"/>
                                      </a:rPr>
                                      <m:t>𝑛</m:t>
                                    </m:r>
                                  </m:lim>
                                </m:limUpp>
                              </m:e>
                              <m:lim>
                                <m:r>
                                  <a:rPr lang="en-US" altLang="zh-CN" sz="1400" b="0">
                                    <a:solidFill>
                                      <a:srgbClr val="000000"/>
                                    </a:solidFill>
                                    <a:latin typeface="Cambria Math" panose="02040503050406030204" pitchFamily="18" charset="0"/>
                                  </a:rPr>
                                  <m:t>𝑖</m:t>
                                </m:r>
                                <m:r>
                                  <a:rPr lang="en-US" altLang="zh-CN" sz="1400" b="0">
                                    <a:solidFill>
                                      <a:srgbClr val="000000"/>
                                    </a:solidFill>
                                    <a:latin typeface="Cambria Math" panose="02040503050406030204" pitchFamily="18" charset="0"/>
                                  </a:rPr>
                                  <m:t>=1</m:t>
                                </m:r>
                              </m:lim>
                            </m:limLow>
                            <m:sSubSup>
                              <m:sSubSupPr>
                                <m:ctrlPr>
                                  <a:rPr lang="en-US" altLang="zh-CN" sz="1400" b="0" i="1">
                                    <a:solidFill>
                                      <a:srgbClr val="000000"/>
                                    </a:solidFill>
                                    <a:latin typeface="Cambria Math" panose="02040503050406030204" pitchFamily="18" charset="0"/>
                                  </a:rPr>
                                </m:ctrlPr>
                              </m:sSubSupPr>
                              <m:e>
                                <m:r>
                                  <a:rPr lang="en-US" altLang="zh-CN" sz="1400" b="0" i="0">
                                    <a:solidFill>
                                      <a:srgbClr val="000000"/>
                                    </a:solidFill>
                                    <a:latin typeface="Cambria Math" pitchFamily="34" charset="0"/>
                                    <a:ea typeface="Cambria Math" pitchFamily="34" charset="-122"/>
                                    <a:cs typeface="Cambria Math" pitchFamily="34" charset="-120"/>
                                  </a:rPr>
                                  <m:t>𝑦</m:t>
                                </m:r>
                              </m:e>
                              <m:sub>
                                <m:r>
                                  <a:rPr lang="en-US" altLang="zh-CN" sz="1400" b="0" i="0">
                                    <a:solidFill>
                                      <a:srgbClr val="000000"/>
                                    </a:solidFill>
                                    <a:latin typeface="Cambria Math" pitchFamily="34" charset="0"/>
                                    <a:ea typeface="Cambria Math" pitchFamily="34" charset="-122"/>
                                    <a:cs typeface="Cambria Math" pitchFamily="34" charset="-120"/>
                                  </a:rPr>
                                  <m:t>𝑖</m:t>
                                </m:r>
                              </m:sub>
                              <m:sup>
                                <m:r>
                                  <a:rPr lang="en-US" altLang="zh-CN" sz="1400" b="0" i="0">
                                    <a:solidFill>
                                      <a:srgbClr val="000000"/>
                                    </a:solidFill>
                                    <a:latin typeface="Cambria Math" pitchFamily="34" charset="0"/>
                                    <a:ea typeface="Cambria Math" pitchFamily="34" charset="-122"/>
                                    <a:cs typeface="Cambria Math" pitchFamily="34" charset="-120"/>
                                  </a:rPr>
                                  <m:t>2</m:t>
                                </m:r>
                              </m:sup>
                            </m:sSubSup>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𝑛</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bar>
                                  <m:barPr>
                                    <m:pos m:val="top"/>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barPr>
                                  <m:e>
                                    <m:r>
                                      <a:rPr lang="en-US" altLang="zh-CN" sz="1400">
                                        <a:solidFill>
                                          <a:srgbClr val="000000"/>
                                        </a:solidFill>
                                        <a:latin typeface="Cambria Math" panose="02040503050406030204" pitchFamily="18" charset="0"/>
                                      </a:rPr>
                                      <m:t>𝑦</m:t>
                                    </m:r>
                                  </m:e>
                                </m:bar>
                              </m:e>
                              <m:sup>
                                <m:r>
                                  <a:rPr lang="en-US" altLang="zh-CN" sz="1400" b="0" i="0">
                                    <a:solidFill>
                                      <a:srgbClr val="000000"/>
                                    </a:solidFill>
                                    <a:latin typeface="Cambria Math" pitchFamily="34" charset="0"/>
                                    <a:ea typeface="Cambria Math" pitchFamily="34" charset="-122"/>
                                    <a:cs typeface="Cambria Math" pitchFamily="34" charset="-120"/>
                                  </a:rPr>
                                  <m:t>2</m:t>
                                </m:r>
                              </m:sup>
                            </m:sSup>
                          </m:e>
                        </m:rad>
                      </m:den>
                    </m:f>
                  </m:oMath>
                </a14:m>
                <a:r>
                  <a:rPr lang="en-US" altLang="zh-CN" sz="1400" b="0" i="0" dirty="0">
                    <a:solidFill>
                      <a:srgbClr val="000000"/>
                    </a:solidFill>
                    <a:latin typeface="微软雅黑" pitchFamily="34" charset="0"/>
                    <a:ea typeface="微软雅黑" pitchFamily="34" charset="-122"/>
                    <a:cs typeface="微软雅黑" pitchFamily="34" charset="-120"/>
                  </a:rPr>
                  <a:t>.参考数据：</a:t>
                </a:r>
                <a14:m>
                  <m:oMath xmlns:m="http://schemas.openxmlformats.org/officeDocument/2006/math">
                    <m:limLow>
                      <m:limLowPr>
                        <m:ctrlPr>
                          <a:rPr lang="en-US" altLang="zh-CN" sz="14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4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400" b="0">
                                <a:solidFill>
                                  <a:srgbClr val="000000"/>
                                </a:solidFill>
                                <a:latin typeface="Cambria Math" panose="02040503050406030204" pitchFamily="18" charset="0"/>
                              </a:rPr>
                              <m:t>5</m:t>
                            </m:r>
                          </m:lim>
                        </m:limUpp>
                      </m:e>
                      <m:lim>
                        <m:r>
                          <a:rPr lang="en-US" altLang="zh-CN" sz="1400" b="0">
                            <a:solidFill>
                              <a:srgbClr val="000000"/>
                            </a:solidFill>
                            <a:latin typeface="Cambria Math" panose="02040503050406030204" pitchFamily="18" charset="0"/>
                          </a:rPr>
                          <m:t>𝑖</m:t>
                        </m:r>
                        <m:r>
                          <a:rPr lang="en-US" altLang="zh-CN" sz="1400" b="0">
                            <a:solidFill>
                              <a:srgbClr val="000000"/>
                            </a:solidFill>
                            <a:latin typeface="Cambria Math" panose="02040503050406030204" pitchFamily="18" charset="0"/>
                          </a:rPr>
                          <m:t>=1</m:t>
                        </m:r>
                      </m:lim>
                    </m:limLow>
                    <m:sSubSup>
                      <m:sSubSupPr>
                        <m:ctrlPr>
                          <a:rPr lang="en-US" altLang="zh-CN" sz="1400" b="0" i="1">
                            <a:solidFill>
                              <a:srgbClr val="000000"/>
                            </a:solidFill>
                            <a:latin typeface="Cambria Math" panose="02040503050406030204" pitchFamily="18" charset="0"/>
                          </a:rPr>
                        </m:ctrlPr>
                      </m:sSubSupPr>
                      <m:e>
                        <m:r>
                          <a:rPr lang="en-US" altLang="zh-CN" sz="1400" b="0" i="0">
                            <a:solidFill>
                              <a:srgbClr val="000000"/>
                            </a:solidFill>
                            <a:latin typeface="Cambria Math" pitchFamily="34" charset="0"/>
                            <a:ea typeface="Cambria Math" pitchFamily="34" charset="-122"/>
                            <a:cs typeface="Cambria Math" pitchFamily="34" charset="-120"/>
                          </a:rPr>
                          <m:t>𝑥</m:t>
                        </m:r>
                      </m:e>
                      <m:sub>
                        <m:r>
                          <a:rPr lang="en-US" altLang="zh-CN" sz="1400" b="0" i="0">
                            <a:solidFill>
                              <a:srgbClr val="000000"/>
                            </a:solidFill>
                            <a:latin typeface="Cambria Math" pitchFamily="34" charset="0"/>
                            <a:ea typeface="Cambria Math" pitchFamily="34" charset="-122"/>
                            <a:cs typeface="Cambria Math" pitchFamily="34" charset="-120"/>
                          </a:rPr>
                          <m:t>𝑖</m:t>
                        </m:r>
                      </m:sub>
                      <m:sup>
                        <m:r>
                          <a:rPr lang="en-US" altLang="zh-CN" sz="1400" b="0" i="0">
                            <a:solidFill>
                              <a:srgbClr val="000000"/>
                            </a:solidFill>
                            <a:latin typeface="Cambria Math" pitchFamily="34" charset="0"/>
                            <a:ea typeface="Cambria Math" pitchFamily="34" charset="-122"/>
                            <a:cs typeface="Cambria Math" pitchFamily="34" charset="-120"/>
                          </a:rPr>
                          <m:t>2</m:t>
                        </m:r>
                      </m:sup>
                    </m:sSubSup>
                    <m:r>
                      <a:rPr lang="en-US" altLang="zh-CN" sz="1400" b="0" i="0">
                        <a:solidFill>
                          <a:srgbClr val="000000"/>
                        </a:solidFill>
                        <a:latin typeface="Cambria Math" pitchFamily="34" charset="0"/>
                        <a:ea typeface="Cambria Math" pitchFamily="34" charset="-122"/>
                        <a:cs typeface="Cambria Math" pitchFamily="34" charset="-120"/>
                      </a:rPr>
                      <m:t>=1</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375</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limLow>
                      <m:limLowPr>
                        <m:ctrlPr>
                          <a:rPr lang="en-US" altLang="zh-CN" sz="14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4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400" b="0">
                                <a:solidFill>
                                  <a:srgbClr val="000000"/>
                                </a:solidFill>
                                <a:latin typeface="Cambria Math" panose="02040503050406030204" pitchFamily="18" charset="0"/>
                              </a:rPr>
                              <m:t>5</m:t>
                            </m:r>
                          </m:lim>
                        </m:limUpp>
                      </m:e>
                      <m:lim>
                        <m:r>
                          <a:rPr lang="en-US" altLang="zh-CN" sz="1400" b="0">
                            <a:solidFill>
                              <a:srgbClr val="000000"/>
                            </a:solidFill>
                            <a:latin typeface="Cambria Math" panose="02040503050406030204" pitchFamily="18" charset="0"/>
                          </a:rPr>
                          <m:t>𝑖</m:t>
                        </m:r>
                        <m:r>
                          <a:rPr lang="en-US" altLang="zh-CN" sz="1400" b="0">
                            <a:solidFill>
                              <a:srgbClr val="000000"/>
                            </a:solidFill>
                            <a:latin typeface="Cambria Math" panose="02040503050406030204" pitchFamily="18" charset="0"/>
                          </a:rPr>
                          <m:t>=1</m:t>
                        </m:r>
                      </m:lim>
                    </m:limLow>
                    <m:sSubSup>
                      <m:sSubSupPr>
                        <m:ctrlPr>
                          <a:rPr lang="en-US" altLang="zh-CN" sz="1400" b="0" i="1">
                            <a:solidFill>
                              <a:srgbClr val="000000"/>
                            </a:solidFill>
                            <a:latin typeface="Cambria Math" panose="02040503050406030204" pitchFamily="18" charset="0"/>
                          </a:rPr>
                        </m:ctrlPr>
                      </m:sSubSupPr>
                      <m:e>
                        <m:r>
                          <a:rPr lang="en-US" altLang="zh-CN" sz="1400" b="0" i="0">
                            <a:solidFill>
                              <a:srgbClr val="000000"/>
                            </a:solidFill>
                            <a:latin typeface="Cambria Math" pitchFamily="34" charset="0"/>
                            <a:ea typeface="Cambria Math" pitchFamily="34" charset="-122"/>
                            <a:cs typeface="Cambria Math" pitchFamily="34" charset="-120"/>
                          </a:rPr>
                          <m:t>𝑦</m:t>
                        </m:r>
                      </m:e>
                      <m:sub>
                        <m:r>
                          <a:rPr lang="en-US" altLang="zh-CN" sz="1400" b="0" i="0">
                            <a:solidFill>
                              <a:srgbClr val="000000"/>
                            </a:solidFill>
                            <a:latin typeface="Cambria Math" pitchFamily="34" charset="0"/>
                            <a:ea typeface="Cambria Math" pitchFamily="34" charset="-122"/>
                            <a:cs typeface="Cambria Math" pitchFamily="34" charset="-120"/>
                          </a:rPr>
                          <m:t>𝑖</m:t>
                        </m:r>
                      </m:sub>
                      <m:sup>
                        <m:r>
                          <a:rPr lang="en-US" altLang="zh-CN" sz="1400" b="0" i="0">
                            <a:solidFill>
                              <a:srgbClr val="000000"/>
                            </a:solidFill>
                            <a:latin typeface="Cambria Math" pitchFamily="34" charset="0"/>
                            <a:ea typeface="Cambria Math" pitchFamily="34" charset="-122"/>
                            <a:cs typeface="Cambria Math" pitchFamily="34" charset="-120"/>
                          </a:rPr>
                          <m:t>2</m:t>
                        </m:r>
                      </m:sup>
                    </m:sSubSup>
                    <m:r>
                      <a:rPr lang="en-US" altLang="zh-CN" sz="1400" b="0" i="0">
                        <a:solidFill>
                          <a:srgbClr val="000000"/>
                        </a:solidFill>
                        <a:latin typeface="Cambria Math" pitchFamily="34" charset="0"/>
                        <a:ea typeface="Cambria Math" pitchFamily="34" charset="-122"/>
                        <a:cs typeface="Cambria Math" pitchFamily="34" charset="-120"/>
                      </a:rPr>
                      <m:t>=59</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051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p>
              <a:p>
                <a:pPr latinLnBrk="1">
                  <a:lnSpc>
                    <a:spcPts val="3700"/>
                  </a:lnSpc>
                </a:pPr>
                <a14:m>
                  <m:oMath xmlns:m="http://schemas.openxmlformats.org/officeDocument/2006/math">
                    <m:limLow>
                      <m:limLowPr>
                        <m:ctrlPr>
                          <a:rPr lang="en-US" altLang="zh-CN" sz="1400" b="0"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400" b="0"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400" b="0">
                                <a:solidFill>
                                  <a:srgbClr val="000000"/>
                                </a:solidFill>
                                <a:latin typeface="Cambria Math" panose="02040503050406030204" pitchFamily="18" charset="0"/>
                              </a:rPr>
                              <m:t>5</m:t>
                            </m:r>
                          </m:lim>
                        </m:limUpp>
                      </m:e>
                      <m:lim>
                        <m:r>
                          <a:rPr lang="en-US" altLang="zh-CN" sz="1400" b="0">
                            <a:solidFill>
                              <a:srgbClr val="000000"/>
                            </a:solidFill>
                            <a:latin typeface="Cambria Math" panose="02040503050406030204" pitchFamily="18" charset="0"/>
                          </a:rPr>
                          <m:t>𝑖</m:t>
                        </m:r>
                        <m:r>
                          <a:rPr lang="en-US" altLang="zh-CN" sz="1400" b="0">
                            <a:solidFill>
                              <a:srgbClr val="000000"/>
                            </a:solidFill>
                            <a:latin typeface="Cambria Math" panose="02040503050406030204" pitchFamily="18" charset="0"/>
                          </a:rPr>
                          <m:t>=1</m:t>
                        </m:r>
                      </m:lim>
                    </m:limLow>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𝑥</m:t>
                        </m:r>
                      </m:e>
                      <m:sub>
                        <m:r>
                          <a:rPr lang="en-US" altLang="zh-CN" sz="1400" b="0" i="0">
                            <a:solidFill>
                              <a:srgbClr val="000000"/>
                            </a:solidFill>
                            <a:latin typeface="Cambria Math" pitchFamily="34" charset="0"/>
                            <a:ea typeface="Cambria Math" pitchFamily="34" charset="-122"/>
                            <a:cs typeface="Cambria Math" pitchFamily="34" charset="-120"/>
                          </a:rPr>
                          <m:t>𝑖</m:t>
                        </m:r>
                      </m:sub>
                    </m:sSub>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𝑦</m:t>
                        </m:r>
                      </m:e>
                      <m:sub>
                        <m:r>
                          <a:rPr lang="en-US" altLang="zh-CN" sz="1400" b="0" i="0">
                            <a:solidFill>
                              <a:srgbClr val="000000"/>
                            </a:solidFill>
                            <a:latin typeface="Cambria Math" pitchFamily="34" charset="0"/>
                            <a:ea typeface="Cambria Math" pitchFamily="34" charset="-122"/>
                            <a:cs typeface="Cambria Math" pitchFamily="34" charset="-120"/>
                          </a:rPr>
                          <m:t>𝑖</m:t>
                        </m:r>
                      </m:sub>
                    </m:sSub>
                    <m:r>
                      <a:rPr lang="en-US" altLang="zh-CN" sz="1400" b="0" i="0">
                        <a:solidFill>
                          <a:srgbClr val="000000"/>
                        </a:solidFill>
                        <a:latin typeface="Cambria Math" pitchFamily="34" charset="0"/>
                        <a:ea typeface="Cambria Math" pitchFamily="34" charset="-122"/>
                        <a:cs typeface="Cambria Math" pitchFamily="34" charset="-120"/>
                      </a:rPr>
                      <m:t>=8</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285</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5</m:t>
                    </m:r>
                    <m:rad>
                      <m:radPr>
                        <m:degHide m:val="on"/>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400" b="0" i="0">
                            <a:solidFill>
                              <a:srgbClr val="000000"/>
                            </a:solidFill>
                            <a:latin typeface="Cambria Math" pitchFamily="34" charset="0"/>
                            <a:ea typeface="Cambria Math" pitchFamily="34" charset="-122"/>
                            <a:cs typeface="Cambria Math" pitchFamily="34" charset="-120"/>
                          </a:rPr>
                          <m:t>10</m:t>
                        </m:r>
                      </m:e>
                    </m:rad>
                    <m:r>
                      <a:rPr lang="en-US" altLang="zh-CN" sz="1400" b="0" i="0">
                        <a:solidFill>
                          <a:srgbClr val="000000"/>
                        </a:solidFill>
                        <a:latin typeface="Cambria Math" pitchFamily="34" charset="0"/>
                        <a:ea typeface="Cambria Math" pitchFamily="34" charset="-122"/>
                        <a:cs typeface="Cambria Math" pitchFamily="34" charset="-120"/>
                      </a:rPr>
                      <m:t>≈15.8</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ad>
                      <m:radPr>
                        <m:degHide m:val="on"/>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400" b="0" i="0">
                            <a:solidFill>
                              <a:srgbClr val="000000"/>
                            </a:solidFill>
                            <a:latin typeface="Cambria Math" pitchFamily="34" charset="0"/>
                            <a:ea typeface="Cambria Math" pitchFamily="34" charset="-122"/>
                            <a:cs typeface="Cambria Math" pitchFamily="34" charset="-120"/>
                          </a:rPr>
                          <m:t>81.2</m:t>
                        </m:r>
                      </m:e>
                    </m:rad>
                    <m:r>
                      <a:rPr lang="en-US" altLang="zh-CN" sz="1400" b="0" i="0">
                        <a:solidFill>
                          <a:srgbClr val="000000"/>
                        </a:solidFill>
                        <a:latin typeface="Cambria Math" pitchFamily="34" charset="0"/>
                        <a:ea typeface="Cambria Math" pitchFamily="34" charset="-122"/>
                        <a:cs typeface="Cambria Math" pitchFamily="34" charset="-120"/>
                      </a:rPr>
                      <m:t>≈9.01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4" name="QC_4_BD.5_3#1b94e7d44?vop=1&amp;pid=6fd2c5bda&amp;color=0,0,0&amp;bbb=1&amp;hb=1"/>
              <p:cNvSpPr>
                <a:spLocks noRot="1" noChangeAspect="1" noMove="1" noResize="1" noEditPoints="1" noAdjustHandles="1" noChangeArrowheads="1" noChangeShapeType="1" noTextEdit="1"/>
              </p:cNvSpPr>
              <p:nvPr/>
            </p:nvSpPr>
            <p:spPr>
              <a:xfrm>
                <a:off x="832104" y="2258695"/>
                <a:ext cx="10533888" cy="1346200"/>
              </a:xfrm>
              <a:prstGeom prst="rect">
                <a:avLst/>
              </a:prstGeom>
              <a:blipFill>
                <a:blip r:embed="rId5"/>
                <a:stretch>
                  <a:fillRect l="-1042" b="-3636"/>
                </a:stretch>
              </a:blipFill>
              <a:ln/>
            </p:spPr>
            <p:txBody>
              <a:bodyPr/>
              <a:lstStyle/>
              <a:p>
                <a:r>
                  <a:rPr lang="zh-CN" altLang="en-US">
                    <a:noFill/>
                  </a:rPr>
                  <a:t> </a:t>
                </a:r>
              </a:p>
            </p:txBody>
          </p:sp>
        </mc:Fallback>
      </mc:AlternateContent>
      <p:sp>
        <p:nvSpPr>
          <p:cNvPr id="5" name="QC_4_AN.6_1#1b94e7d44.bracket?vop=1&amp;pid=6fd2c5bda&amp;color=0,0,0&amp;vpa=2"/>
          <p:cNvSpPr/>
          <p:nvPr/>
        </p:nvSpPr>
        <p:spPr>
          <a:xfrm>
            <a:off x="6775418" y="1077087"/>
            <a:ext cx="217488" cy="281623"/>
          </a:xfrm>
          <a:prstGeom prst="rect">
            <a:avLst/>
          </a:prstGeom>
          <a:noFill/>
          <a:ln/>
        </p:spPr>
        <p:txBody>
          <a:bodyPr wrap="none" lIns="0" tIns="0" rIns="0" bIns="0" rtlCol="0" anchor="t"/>
          <a:lstStyle/>
          <a:p>
            <a:pPr algn="ctr" latinLnBrk="1">
              <a:lnSpc>
                <a:spcPts val="2500"/>
              </a:lnSpc>
            </a:pPr>
            <a:r>
              <a:rPr lang="en-US" altLang="zh-CN" sz="1400" b="1" i="0" dirty="0">
                <a:solidFill>
                  <a:srgbClr val="FF0000"/>
                </a:solidFill>
                <a:latin typeface="SimHei" pitchFamily="34" charset="0"/>
                <a:ea typeface="SimHei" pitchFamily="34" charset="-122"/>
                <a:cs typeface="SimHei" pitchFamily="34" charset="-120"/>
              </a:rPr>
              <a:t>A</a:t>
            </a:r>
            <a:endParaRPr lang="en-US" altLang="zh-CN" sz="1400" dirty="0"/>
          </a:p>
        </p:txBody>
      </p:sp>
      <p:sp>
        <p:nvSpPr>
          <p:cNvPr id="6" name="QC_4_BD.5_4#1b94e7d44.choices?vop=1&amp;pid=6fd2c5bda&amp;color=0,0,0&amp;bbb=1"/>
          <p:cNvSpPr/>
          <p:nvPr/>
        </p:nvSpPr>
        <p:spPr>
          <a:xfrm>
            <a:off x="832104" y="3604895"/>
            <a:ext cx="10533888" cy="350330"/>
          </a:xfrm>
          <a:prstGeom prst="rect">
            <a:avLst/>
          </a:prstGeom>
          <a:noFill/>
          <a:ln/>
        </p:spPr>
        <p:txBody>
          <a:bodyPr wrap="none" lIns="0" tIns="0" rIns="0" bIns="0" rtlCol="0" anchor="t"/>
          <a:lstStyle/>
          <a:p>
            <a:pPr latinLnBrk="1">
              <a:lnSpc>
                <a:spcPts val="3200"/>
              </a:lnSpc>
              <a:tabLst>
                <a:tab pos="2789047" algn="l"/>
                <a:tab pos="5552694" algn="l"/>
                <a:tab pos="7782941"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相关程度很强</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相关程度很弱</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不相关</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相关程度不确定</a:t>
            </a:r>
            <a:endParaRPr lang="en-US" altLang="zh-CN" sz="14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 calcmode="lin" valueType="num">
                                      <p:cBhvr additive="base">
                                        <p:cTn id="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8" dur="500" fill="hold"/>
                                        <p:tgtEl>
                                          <p:spTgt spid="5">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4_EX.7_1#1b94e7d44?vop=1&amp;pid=6fd2c5bda&amp;color=0,0,0&amp;bbb=1">
            <a:extLst>
              <a:ext uri="{FF2B5EF4-FFF2-40B4-BE49-F238E27FC236}">
                <a16:creationId xmlns:a16="http://schemas.microsoft.com/office/drawing/2014/main" id="{A386366B-33E5-A48A-4AF9-D1FBE73845E6}"/>
              </a:ext>
            </a:extLst>
          </p:cNvPr>
          <p:cNvSpPr/>
          <p:nvPr/>
        </p:nvSpPr>
        <p:spPr>
          <a:xfrm>
            <a:off x="832104" y="1080000"/>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利用相关数据</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可以计算出样本相关系数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即可判断两变量的线性相关程度</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AlternateContent xmlns:mc="http://schemas.openxmlformats.org/markup-compatibility/2006">
        <mc:Choice xmlns:a14="http://schemas.microsoft.com/office/drawing/2010/main" Requires="a14">
          <p:sp>
            <p:nvSpPr>
              <p:cNvPr id="3" name="QC_4_AS.8_1#1b94e7d44?vop=1&amp;pid=6fd2c5bda&amp;color=0,0,0&amp;bbb=1">
                <a:extLst>
                  <a:ext uri="{FF2B5EF4-FFF2-40B4-BE49-F238E27FC236}">
                    <a16:creationId xmlns:a16="http://schemas.microsoft.com/office/drawing/2014/main" id="{0F0A0CB6-13B9-4E1A-AC32-5C616F4B1CE5}"/>
                  </a:ext>
                </a:extLst>
              </p:cNvPr>
              <p:cNvSpPr/>
              <p:nvPr/>
            </p:nvSpPr>
            <p:spPr>
              <a:xfrm>
                <a:off x="832104" y="1685290"/>
                <a:ext cx="10533888" cy="2456498"/>
              </a:xfrm>
              <a:prstGeom prst="rect">
                <a:avLst/>
              </a:prstGeom>
              <a:noFill/>
              <a:ln/>
            </p:spPr>
            <p:txBody>
              <a:bodyPr wrap="none" lIns="0" tIns="0" rIns="0" bIns="0" rtlCol="0" anchor="t"/>
              <a:lstStyle/>
              <a:p>
                <a:pPr algn="l" latinLnBrk="1">
                  <a:lnSpc>
                    <a:spcPts val="37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由题可得</a:t>
                </a:r>
                <a14:m>
                  <m:oMath xmlns:m="http://schemas.openxmlformats.org/officeDocument/2006/math">
                    <m:bar>
                      <m:barPr>
                        <m:pos m:val="top"/>
                        <m:ctrlPr>
                          <a:rPr lang="en-US" altLang="zh-CN" sz="1400">
                            <a:solidFill>
                              <a:srgbClr val="000000"/>
                            </a:solidFill>
                            <a:latin typeface="Cambria Math" panose="02040503050406030204" pitchFamily="18" charset="0"/>
                          </a:rPr>
                        </m:ctrlPr>
                      </m:barPr>
                      <m:e>
                        <m:r>
                          <a:rPr lang="en-US" altLang="zh-CN" sz="1400">
                            <a:solidFill>
                              <a:srgbClr val="000000"/>
                            </a:solidFill>
                            <a:latin typeface="Cambria Math" panose="02040503050406030204" pitchFamily="18" charset="0"/>
                          </a:rPr>
                          <m:t>𝑥</m:t>
                        </m:r>
                      </m:e>
                    </m:ba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5+10+15+20+25</m:t>
                        </m:r>
                      </m:num>
                      <m:den>
                        <m:r>
                          <a:rPr lang="en-US" altLang="zh-CN" sz="1400" b="0" i="0">
                            <a:solidFill>
                              <a:srgbClr val="000000"/>
                            </a:solidFill>
                            <a:latin typeface="Cambria Math" pitchFamily="34" charset="0"/>
                            <a:ea typeface="Cambria Math" pitchFamily="34" charset="-122"/>
                            <a:cs typeface="Cambria Math" pitchFamily="34" charset="-120"/>
                          </a:rPr>
                          <m:t>5</m:t>
                        </m:r>
                      </m:den>
                    </m:f>
                    <m:r>
                      <a:rPr lang="en-US" altLang="zh-CN" sz="1400" b="0" i="0">
                        <a:solidFill>
                          <a:srgbClr val="000000"/>
                        </a:solidFill>
                        <a:latin typeface="Cambria Math" pitchFamily="34" charset="0"/>
                        <a:ea typeface="Cambria Math" pitchFamily="34" charset="-122"/>
                        <a:cs typeface="Cambria Math" pitchFamily="34" charset="-120"/>
                      </a:rPr>
                      <m:t>=15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3700"/>
                  </a:lnSpc>
                </a:pPr>
                <a14:m>
                  <m:oMath xmlns:m="http://schemas.openxmlformats.org/officeDocument/2006/math">
                    <m:bar>
                      <m:barPr>
                        <m:pos m:val="top"/>
                        <m:ctrlPr>
                          <a:rPr lang="en-US" altLang="zh-CN" sz="1400">
                            <a:solidFill>
                              <a:srgbClr val="000000"/>
                            </a:solidFill>
                            <a:latin typeface="Cambria Math" panose="02040503050406030204" pitchFamily="18" charset="0"/>
                          </a:rPr>
                        </m:ctrlPr>
                      </m:barPr>
                      <m:e>
                        <m:r>
                          <a:rPr lang="en-US" altLang="zh-CN" sz="1400">
                            <a:solidFill>
                              <a:srgbClr val="000000"/>
                            </a:solidFill>
                            <a:latin typeface="Cambria Math" panose="02040503050406030204" pitchFamily="18" charset="0"/>
                          </a:rPr>
                          <m:t>𝑦</m:t>
                        </m:r>
                      </m:e>
                    </m:ba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103+105+110+111+114</m:t>
                        </m:r>
                      </m:num>
                      <m:den>
                        <m:r>
                          <a:rPr lang="en-US" altLang="zh-CN" sz="1400" b="0" i="0">
                            <a:solidFill>
                              <a:srgbClr val="000000"/>
                            </a:solidFill>
                            <a:latin typeface="Cambria Math" pitchFamily="34" charset="0"/>
                            <a:ea typeface="Cambria Math" pitchFamily="34" charset="-122"/>
                            <a:cs typeface="Cambria Math" pitchFamily="34" charset="-120"/>
                          </a:rPr>
                          <m:t>5</m:t>
                        </m:r>
                      </m:den>
                    </m:f>
                    <m:r>
                      <a:rPr lang="en-US" altLang="zh-CN" sz="1400" b="0" i="0">
                        <a:solidFill>
                          <a:srgbClr val="000000"/>
                        </a:solidFill>
                        <a:latin typeface="Cambria Math" pitchFamily="34" charset="0"/>
                        <a:ea typeface="Cambria Math" pitchFamily="34" charset="-122"/>
                        <a:cs typeface="Cambria Math" pitchFamily="34" charset="-120"/>
                      </a:rPr>
                      <m:t>=108.6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7000"/>
                  </a:lnSpc>
                </a:pPr>
                <a:r>
                  <a:rPr lang="en-US" altLang="zh-CN" sz="1400" b="0" i="0">
                    <a:solidFill>
                      <a:srgbClr val="000000"/>
                    </a:solidFill>
                    <a:latin typeface="微软雅黑" pitchFamily="34" charset="0"/>
                    <a:ea typeface="楷体"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𝑟</m:t>
                    </m: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limLow>
                          <m:limLow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400" b="0">
                                    <a:solidFill>
                                      <a:srgbClr val="000000"/>
                                    </a:solidFill>
                                    <a:latin typeface="Cambria Math" panose="02040503050406030204" pitchFamily="18" charset="0"/>
                                  </a:rPr>
                                  <m:t>5</m:t>
                                </m:r>
                              </m:lim>
                            </m:limUpp>
                          </m:e>
                          <m:lim>
                            <m:r>
                              <a:rPr lang="en-US" altLang="zh-CN" sz="1400" b="0">
                                <a:solidFill>
                                  <a:srgbClr val="000000"/>
                                </a:solidFill>
                                <a:latin typeface="Cambria Math" panose="02040503050406030204" pitchFamily="18" charset="0"/>
                              </a:rPr>
                              <m:t>𝑖</m:t>
                            </m:r>
                            <m:r>
                              <a:rPr lang="en-US" altLang="zh-CN" sz="1400" b="0">
                                <a:solidFill>
                                  <a:srgbClr val="000000"/>
                                </a:solidFill>
                                <a:latin typeface="Cambria Math" panose="02040503050406030204" pitchFamily="18" charset="0"/>
                              </a:rPr>
                              <m:t>=1</m:t>
                            </m:r>
                          </m:lim>
                        </m:limLow>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𝑥</m:t>
                            </m:r>
                          </m:e>
                          <m:sub>
                            <m:r>
                              <a:rPr lang="en-US" altLang="zh-CN" sz="1400" b="0" i="0">
                                <a:solidFill>
                                  <a:srgbClr val="000000"/>
                                </a:solidFill>
                                <a:latin typeface="Cambria Math" pitchFamily="34" charset="0"/>
                                <a:ea typeface="Cambria Math" pitchFamily="34" charset="-122"/>
                                <a:cs typeface="Cambria Math" pitchFamily="34" charset="-120"/>
                              </a:rPr>
                              <m:t>𝑖</m:t>
                            </m:r>
                          </m:sub>
                        </m:sSub>
                        <m:sSub>
                          <m:sSub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bPr>
                          <m:e>
                            <m:r>
                              <a:rPr lang="en-US" altLang="zh-CN" sz="1400" b="0" i="0">
                                <a:solidFill>
                                  <a:srgbClr val="000000"/>
                                </a:solidFill>
                                <a:latin typeface="Cambria Math" pitchFamily="34" charset="0"/>
                                <a:ea typeface="Cambria Math" pitchFamily="34" charset="-122"/>
                                <a:cs typeface="Cambria Math" pitchFamily="34" charset="-120"/>
                              </a:rPr>
                              <m:t>𝑦</m:t>
                            </m:r>
                          </m:e>
                          <m:sub>
                            <m:r>
                              <a:rPr lang="en-US" altLang="zh-CN" sz="1400" b="0" i="0">
                                <a:solidFill>
                                  <a:srgbClr val="000000"/>
                                </a:solidFill>
                                <a:latin typeface="Cambria Math" pitchFamily="34" charset="0"/>
                                <a:ea typeface="Cambria Math" pitchFamily="34" charset="-122"/>
                                <a:cs typeface="Cambria Math" pitchFamily="34" charset="-120"/>
                              </a:rPr>
                              <m:t>𝑖</m:t>
                            </m:r>
                          </m:sub>
                        </m:sSub>
                        <m:r>
                          <a:rPr lang="en-US" altLang="zh-CN" sz="1400" b="0" i="0">
                            <a:solidFill>
                              <a:srgbClr val="000000"/>
                            </a:solidFill>
                            <a:latin typeface="Cambria Math" pitchFamily="34" charset="0"/>
                            <a:ea typeface="Cambria Math" pitchFamily="34" charset="-122"/>
                            <a:cs typeface="Cambria Math" pitchFamily="34" charset="-120"/>
                          </a:rPr>
                          <m:t>−5</m:t>
                        </m:r>
                        <m:bar>
                          <m:barPr>
                            <m:pos m:val="top"/>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400">
                                <a:solidFill>
                                  <a:srgbClr val="000000"/>
                                </a:solidFill>
                                <a:latin typeface="Cambria Math" panose="02040503050406030204" pitchFamily="18" charset="0"/>
                              </a:rPr>
                              <m:t>𝑥</m:t>
                            </m:r>
                          </m:e>
                        </m:bar>
                        <m:r>
                          <m:rPr>
                            <m:nor/>
                          </m:rPr>
                          <a:rPr lang="en-US" altLang="zh-CN" sz="1400" b="0" i="0">
                            <a:solidFill>
                              <a:srgbClr val="000000"/>
                            </a:solidFill>
                            <a:latin typeface="Cambria Math" pitchFamily="34" charset="0"/>
                            <a:ea typeface="Cambria Math" pitchFamily="34" charset="-122"/>
                            <a:cs typeface="Cambria Math" pitchFamily="34" charset="-120"/>
                          </a:rPr>
                          <m:t> </m:t>
                        </m:r>
                        <m:bar>
                          <m:barPr>
                            <m:pos m:val="top"/>
                            <m:ctrlPr>
                              <a:rPr lang="en-US" altLang="zh-CN" sz="1400" b="0" i="1">
                                <a:solidFill>
                                  <a:srgbClr val="000000"/>
                                </a:solidFill>
                                <a:latin typeface="Cambria Math" panose="02040503050406030204" pitchFamily="18" charset="0"/>
                                <a:ea typeface="Cambria Math" pitchFamily="34" charset="-122"/>
                                <a:cs typeface="Cambria Math" pitchFamily="34" charset="-120"/>
                              </a:rPr>
                            </m:ctrlPr>
                          </m:barPr>
                          <m:e>
                            <m:r>
                              <a:rPr lang="en-US" altLang="zh-CN" sz="1400">
                                <a:solidFill>
                                  <a:srgbClr val="000000"/>
                                </a:solidFill>
                                <a:latin typeface="Cambria Math" panose="02040503050406030204" pitchFamily="18" charset="0"/>
                              </a:rPr>
                              <m:t>𝑦</m:t>
                            </m:r>
                          </m:e>
                        </m:bar>
                      </m:num>
                      <m:den>
                        <m:rad>
                          <m:radPr>
                            <m:degHide m:val="on"/>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400" b="0">
                                        <a:solidFill>
                                          <a:srgbClr val="000000"/>
                                        </a:solidFill>
                                        <a:latin typeface="Cambria Math" panose="02040503050406030204" pitchFamily="18" charset="0"/>
                                      </a:rPr>
                                      <m:t>5</m:t>
                                    </m:r>
                                  </m:lim>
                                </m:limUpp>
                              </m:e>
                              <m:lim>
                                <m:r>
                                  <a:rPr lang="en-US" altLang="zh-CN" sz="1400" b="0">
                                    <a:solidFill>
                                      <a:srgbClr val="000000"/>
                                    </a:solidFill>
                                    <a:latin typeface="Cambria Math" panose="02040503050406030204" pitchFamily="18" charset="0"/>
                                  </a:rPr>
                                  <m:t>𝑖</m:t>
                                </m:r>
                                <m:r>
                                  <a:rPr lang="en-US" altLang="zh-CN" sz="1400" b="0">
                                    <a:solidFill>
                                      <a:srgbClr val="000000"/>
                                    </a:solidFill>
                                    <a:latin typeface="Cambria Math" panose="02040503050406030204" pitchFamily="18" charset="0"/>
                                  </a:rPr>
                                  <m:t>=1</m:t>
                                </m:r>
                              </m:lim>
                            </m:limLow>
                            <m:sSubSup>
                              <m:sSubSupPr>
                                <m:ctrlPr>
                                  <a:rPr lang="en-US" altLang="zh-CN" sz="1400" b="0" i="1">
                                    <a:solidFill>
                                      <a:srgbClr val="000000"/>
                                    </a:solidFill>
                                    <a:latin typeface="Cambria Math" panose="02040503050406030204" pitchFamily="18" charset="0"/>
                                  </a:rPr>
                                </m:ctrlPr>
                              </m:sSubSupPr>
                              <m:e>
                                <m:r>
                                  <a:rPr lang="en-US" altLang="zh-CN" sz="1400" b="0" i="0">
                                    <a:solidFill>
                                      <a:srgbClr val="000000"/>
                                    </a:solidFill>
                                    <a:latin typeface="Cambria Math" pitchFamily="34" charset="0"/>
                                    <a:ea typeface="Cambria Math" pitchFamily="34" charset="-122"/>
                                    <a:cs typeface="Cambria Math" pitchFamily="34" charset="-120"/>
                                  </a:rPr>
                                  <m:t>𝑥</m:t>
                                </m:r>
                              </m:e>
                              <m:sub>
                                <m:r>
                                  <a:rPr lang="en-US" altLang="zh-CN" sz="1400" b="0" i="0">
                                    <a:solidFill>
                                      <a:srgbClr val="000000"/>
                                    </a:solidFill>
                                    <a:latin typeface="Cambria Math" pitchFamily="34" charset="0"/>
                                    <a:ea typeface="Cambria Math" pitchFamily="34" charset="-122"/>
                                    <a:cs typeface="Cambria Math" pitchFamily="34" charset="-120"/>
                                  </a:rPr>
                                  <m:t>𝑖</m:t>
                                </m:r>
                              </m:sub>
                              <m:sup>
                                <m:r>
                                  <a:rPr lang="en-US" altLang="zh-CN" sz="1400" b="0" i="0">
                                    <a:solidFill>
                                      <a:srgbClr val="000000"/>
                                    </a:solidFill>
                                    <a:latin typeface="Cambria Math" pitchFamily="34" charset="0"/>
                                    <a:ea typeface="Cambria Math" pitchFamily="34" charset="-122"/>
                                    <a:cs typeface="Cambria Math" pitchFamily="34" charset="-120"/>
                                  </a:rPr>
                                  <m:t>2</m:t>
                                </m:r>
                              </m:sup>
                            </m:sSubSup>
                            <m:r>
                              <a:rPr lang="en-US" altLang="zh-CN" sz="1400" b="0" i="0">
                                <a:solidFill>
                                  <a:srgbClr val="000000"/>
                                </a:solidFill>
                                <a:latin typeface="Cambria Math" pitchFamily="34" charset="0"/>
                                <a:ea typeface="Cambria Math" pitchFamily="34" charset="-122"/>
                                <a:cs typeface="Cambria Math" pitchFamily="34" charset="-120"/>
                              </a:rPr>
                              <m:t>−5</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bar>
                                  <m:barPr>
                                    <m:pos m:val="top"/>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barPr>
                                  <m:e>
                                    <m:r>
                                      <a:rPr lang="en-US" altLang="zh-CN" sz="1400">
                                        <a:solidFill>
                                          <a:srgbClr val="000000"/>
                                        </a:solidFill>
                                        <a:latin typeface="Cambria Math" panose="02040503050406030204" pitchFamily="18" charset="0"/>
                                      </a:rPr>
                                      <m:t>𝑥</m:t>
                                    </m:r>
                                  </m:e>
                                </m:bar>
                              </m:e>
                              <m:sup>
                                <m:r>
                                  <a:rPr lang="en-US" altLang="zh-CN" sz="1400" b="0" i="0">
                                    <a:solidFill>
                                      <a:srgbClr val="000000"/>
                                    </a:solidFill>
                                    <a:latin typeface="Cambria Math" pitchFamily="34" charset="0"/>
                                    <a:ea typeface="Cambria Math" pitchFamily="34" charset="-122"/>
                                    <a:cs typeface="Cambria Math" pitchFamily="34" charset="-120"/>
                                  </a:rPr>
                                  <m:t>2</m:t>
                                </m:r>
                              </m:sup>
                            </m:sSup>
                          </m:e>
                        </m:rad>
                        <m:r>
                          <a:rPr lang="en-US" altLang="zh-CN" sz="1400" b="0" i="0">
                            <a:solidFill>
                              <a:srgbClr val="000000"/>
                            </a:solidFill>
                            <a:latin typeface="Cambria Math" pitchFamily="34" charset="0"/>
                            <a:ea typeface="Cambria Math" pitchFamily="34" charset="-122"/>
                            <a:cs typeface="Cambria Math" pitchFamily="34" charset="-120"/>
                          </a:rPr>
                          <m:t>⋅</m:t>
                        </m:r>
                        <m:rad>
                          <m:radPr>
                            <m:degHide m:val="on"/>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radPr>
                          <m:deg/>
                          <m:e>
                            <m:limLow>
                              <m:limLow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LowPr>
                              <m:e>
                                <m:limUpp>
                                  <m:limUp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limUppPr>
                                  <m:e>
                                    <m:r>
                                      <a:rPr lang="en-US" altLang="zh-CN" sz="1400" b="0" i="0" dirty="0">
                                        <a:solidFill>
                                          <a:srgbClr val="000000"/>
                                        </a:solidFill>
                                        <a:latin typeface="Cambria Math" panose="02040503050406030204" pitchFamily="18" charset="0"/>
                                        <a:ea typeface="微软雅黑" pitchFamily="34" charset="-122"/>
                                        <a:cs typeface="微软雅黑" pitchFamily="34" charset="-120"/>
                                      </a:rPr>
                                      <m:t>∑</m:t>
                                    </m:r>
                                  </m:e>
                                  <m:lim>
                                    <m:r>
                                      <a:rPr lang="en-US" altLang="zh-CN" sz="1400" b="0">
                                        <a:solidFill>
                                          <a:srgbClr val="000000"/>
                                        </a:solidFill>
                                        <a:latin typeface="Cambria Math" panose="02040503050406030204" pitchFamily="18" charset="0"/>
                                      </a:rPr>
                                      <m:t>5</m:t>
                                    </m:r>
                                  </m:lim>
                                </m:limUpp>
                              </m:e>
                              <m:lim>
                                <m:r>
                                  <a:rPr lang="en-US" altLang="zh-CN" sz="1400" b="0">
                                    <a:solidFill>
                                      <a:srgbClr val="000000"/>
                                    </a:solidFill>
                                    <a:latin typeface="Cambria Math" panose="02040503050406030204" pitchFamily="18" charset="0"/>
                                  </a:rPr>
                                  <m:t>𝑖</m:t>
                                </m:r>
                                <m:r>
                                  <a:rPr lang="en-US" altLang="zh-CN" sz="1400" b="0">
                                    <a:solidFill>
                                      <a:srgbClr val="000000"/>
                                    </a:solidFill>
                                    <a:latin typeface="Cambria Math" panose="02040503050406030204" pitchFamily="18" charset="0"/>
                                  </a:rPr>
                                  <m:t>=1</m:t>
                                </m:r>
                              </m:lim>
                            </m:limLow>
                            <m:sSubSup>
                              <m:sSubSupPr>
                                <m:ctrlPr>
                                  <a:rPr lang="en-US" altLang="zh-CN" sz="1400" b="0" i="1">
                                    <a:solidFill>
                                      <a:srgbClr val="000000"/>
                                    </a:solidFill>
                                    <a:latin typeface="Cambria Math" panose="02040503050406030204" pitchFamily="18" charset="0"/>
                                  </a:rPr>
                                </m:ctrlPr>
                              </m:sSubSupPr>
                              <m:e>
                                <m:r>
                                  <a:rPr lang="en-US" altLang="zh-CN" sz="1400" b="0" i="0">
                                    <a:solidFill>
                                      <a:srgbClr val="000000"/>
                                    </a:solidFill>
                                    <a:latin typeface="Cambria Math" pitchFamily="34" charset="0"/>
                                    <a:ea typeface="Cambria Math" pitchFamily="34" charset="-122"/>
                                    <a:cs typeface="Cambria Math" pitchFamily="34" charset="-120"/>
                                  </a:rPr>
                                  <m:t>𝑦</m:t>
                                </m:r>
                              </m:e>
                              <m:sub>
                                <m:r>
                                  <a:rPr lang="en-US" altLang="zh-CN" sz="1400" b="0" i="0">
                                    <a:solidFill>
                                      <a:srgbClr val="000000"/>
                                    </a:solidFill>
                                    <a:latin typeface="Cambria Math" pitchFamily="34" charset="0"/>
                                    <a:ea typeface="Cambria Math" pitchFamily="34" charset="-122"/>
                                    <a:cs typeface="Cambria Math" pitchFamily="34" charset="-120"/>
                                  </a:rPr>
                                  <m:t>𝑖</m:t>
                                </m:r>
                              </m:sub>
                              <m:sup>
                                <m:r>
                                  <a:rPr lang="en-US" altLang="zh-CN" sz="1400" b="0" i="0">
                                    <a:solidFill>
                                      <a:srgbClr val="000000"/>
                                    </a:solidFill>
                                    <a:latin typeface="Cambria Math" pitchFamily="34" charset="0"/>
                                    <a:ea typeface="Cambria Math" pitchFamily="34" charset="-122"/>
                                    <a:cs typeface="Cambria Math" pitchFamily="34" charset="-120"/>
                                  </a:rPr>
                                  <m:t>2</m:t>
                                </m:r>
                              </m:sup>
                            </m:sSubSup>
                            <m:r>
                              <a:rPr lang="en-US" altLang="zh-CN" sz="1400" b="0" i="0">
                                <a:solidFill>
                                  <a:srgbClr val="000000"/>
                                </a:solidFill>
                                <a:latin typeface="Cambria Math" pitchFamily="34" charset="0"/>
                                <a:ea typeface="Cambria Math" pitchFamily="34" charset="-122"/>
                                <a:cs typeface="Cambria Math" pitchFamily="34" charset="-120"/>
                              </a:rPr>
                              <m:t>−5</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bar>
                                  <m:barPr>
                                    <m:pos m:val="top"/>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barPr>
                                  <m:e>
                                    <m:r>
                                      <a:rPr lang="en-US" altLang="zh-CN" sz="1400">
                                        <a:solidFill>
                                          <a:srgbClr val="000000"/>
                                        </a:solidFill>
                                        <a:latin typeface="Cambria Math" panose="02040503050406030204" pitchFamily="18" charset="0"/>
                                      </a:rPr>
                                      <m:t>𝑦</m:t>
                                    </m:r>
                                  </m:e>
                                </m:bar>
                              </m:e>
                              <m:sup>
                                <m:r>
                                  <a:rPr lang="en-US" altLang="zh-CN" sz="1400" b="0" i="0">
                                    <a:solidFill>
                                      <a:srgbClr val="000000"/>
                                    </a:solidFill>
                                    <a:latin typeface="Cambria Math" pitchFamily="34" charset="0"/>
                                    <a:ea typeface="Cambria Math" pitchFamily="34" charset="-122"/>
                                    <a:cs typeface="Cambria Math" pitchFamily="34" charset="-120"/>
                                  </a:rPr>
                                  <m:t>2</m:t>
                                </m:r>
                              </m:sup>
                            </m:sSup>
                          </m:e>
                        </m:rad>
                      </m:den>
                    </m:f>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400" dirty="0"/>
              </a:p>
              <a:p>
                <a:pPr latinLnBrk="1">
                  <a:lnSpc>
                    <a:spcPts val="2800"/>
                  </a:lnSpc>
                </a:pPr>
                <a14:m>
                  <m:oMath xmlns:m="http://schemas.openxmlformats.org/officeDocument/2006/math">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8</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285−5×15×108.6</m:t>
                        </m:r>
                      </m:num>
                      <m:den>
                        <m:rad>
                          <m:radPr>
                            <m:degHide m:val="on"/>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400" b="0" i="0">
                                <a:solidFill>
                                  <a:srgbClr val="000000"/>
                                </a:solidFill>
                                <a:latin typeface="Cambria Math" pitchFamily="34" charset="0"/>
                                <a:ea typeface="Cambria Math" pitchFamily="34" charset="-122"/>
                                <a:cs typeface="Cambria Math" pitchFamily="34" charset="-120"/>
                              </a:rPr>
                              <m:t>1</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375−5×</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15</m:t>
                                </m:r>
                              </m:e>
                              <m:sup>
                                <m:r>
                                  <a:rPr lang="en-US" altLang="zh-CN" sz="1400" b="0" i="0">
                                    <a:solidFill>
                                      <a:srgbClr val="000000"/>
                                    </a:solidFill>
                                    <a:latin typeface="Cambria Math" pitchFamily="34" charset="0"/>
                                    <a:ea typeface="Cambria Math" pitchFamily="34" charset="-122"/>
                                    <a:cs typeface="Cambria Math" pitchFamily="34" charset="-120"/>
                                  </a:rPr>
                                  <m:t>2</m:t>
                                </m:r>
                              </m:sup>
                            </m:sSup>
                          </m:e>
                        </m:rad>
                        <m:r>
                          <a:rPr lang="en-US" altLang="zh-CN" sz="1400" b="0" i="0">
                            <a:solidFill>
                              <a:srgbClr val="000000"/>
                            </a:solidFill>
                            <a:latin typeface="Cambria Math" pitchFamily="34" charset="0"/>
                            <a:ea typeface="Cambria Math" pitchFamily="34" charset="-122"/>
                            <a:cs typeface="Cambria Math" pitchFamily="34" charset="-120"/>
                          </a:rPr>
                          <m:t>×</m:t>
                        </m:r>
                        <m:rad>
                          <m:radPr>
                            <m:degHide m:val="on"/>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radPr>
                          <m:deg/>
                          <m:e>
                            <m:r>
                              <a:rPr lang="en-US" altLang="zh-CN" sz="1400" b="0" i="0">
                                <a:solidFill>
                                  <a:srgbClr val="000000"/>
                                </a:solidFill>
                                <a:latin typeface="Cambria Math" pitchFamily="34" charset="0"/>
                                <a:ea typeface="Cambria Math" pitchFamily="34" charset="-122"/>
                                <a:cs typeface="Cambria Math" pitchFamily="34" charset="-120"/>
                              </a:rPr>
                              <m:t>59</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051−5×</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108.6</m:t>
                                </m:r>
                              </m:e>
                              <m:sup>
                                <m:r>
                                  <a:rPr lang="en-US" altLang="zh-CN" sz="1400" b="0" i="0">
                                    <a:solidFill>
                                      <a:srgbClr val="000000"/>
                                    </a:solidFill>
                                    <a:latin typeface="Cambria Math" pitchFamily="34" charset="0"/>
                                    <a:ea typeface="Cambria Math" pitchFamily="34" charset="-122"/>
                                    <a:cs typeface="Cambria Math" pitchFamily="34" charset="-120"/>
                                  </a:rPr>
                                  <m:t>2</m:t>
                                </m:r>
                              </m:sup>
                            </m:sSup>
                          </m:e>
                        </m:rad>
                      </m:den>
                    </m:f>
                    <m:r>
                      <a:rPr lang="en-US" altLang="zh-CN" sz="1400" b="0" i="0">
                        <a:solidFill>
                          <a:srgbClr val="000000"/>
                        </a:solidFill>
                        <a:latin typeface="Cambria Math" pitchFamily="34" charset="0"/>
                        <a:ea typeface="Cambria Math" pitchFamily="34" charset="-122"/>
                        <a:cs typeface="Cambria Math" pitchFamily="34" charset="-120"/>
                      </a:rPr>
                      <m:t>≈0.983</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4</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因为样本相关系数很接近</a:t>
                </a:r>
                <a:r>
                  <a:rPr lang="en-US" altLang="zh-CN" sz="1400" b="0" i="0" dirty="0">
                    <a:solidFill>
                      <a:srgbClr val="000000"/>
                    </a:solidFill>
                    <a:latin typeface="微软雅黑" pitchFamily="34" charset="0"/>
                    <a:ea typeface="楷体" pitchFamily="34" charset="-122"/>
                    <a:cs typeface="微软雅黑" pitchFamily="34" charset="-120"/>
                  </a:rPr>
                  <a:t>1，所以两个变量的线性相关程度很强.故选</a:t>
                </a:r>
                <a:r>
                  <a:rPr lang="en-US" altLang="zh-CN" sz="1400" b="0" i="0" dirty="0">
                    <a:solidFill>
                      <a:srgbClr val="000000"/>
                    </a:solidFill>
                    <a:latin typeface="微软雅黑" pitchFamily="34" charset="0"/>
                    <a:ea typeface="微软雅黑" pitchFamily="34" charset="-122"/>
                    <a:cs typeface="微软雅黑" pitchFamily="34" charset="-120"/>
                  </a:rPr>
                  <a:t>A.</a:t>
                </a:r>
                <a:endParaRPr lang="en-US" altLang="zh-CN" sz="1400" dirty="0"/>
              </a:p>
            </p:txBody>
          </p:sp>
        </mc:Choice>
        <mc:Fallback>
          <p:sp>
            <p:nvSpPr>
              <p:cNvPr id="3" name="QC_4_AS.8_1#1b94e7d44?vop=1&amp;pid=6fd2c5bda&amp;color=0,0,0&amp;bbb=1">
                <a:extLst>
                  <a:ext uri="{FF2B5EF4-FFF2-40B4-BE49-F238E27FC236}">
                    <a16:creationId xmlns:a16="http://schemas.microsoft.com/office/drawing/2014/main" id="{0F0A0CB6-13B9-4E1A-AC32-5C616F4B1CE5}"/>
                  </a:ext>
                </a:extLst>
              </p:cNvPr>
              <p:cNvSpPr>
                <a:spLocks noRot="1" noChangeAspect="1" noMove="1" noResize="1" noEditPoints="1" noAdjustHandles="1" noChangeArrowheads="1" noChangeShapeType="1" noTextEdit="1"/>
              </p:cNvSpPr>
              <p:nvPr/>
            </p:nvSpPr>
            <p:spPr>
              <a:xfrm>
                <a:off x="832104" y="1685290"/>
                <a:ext cx="10533888" cy="2456498"/>
              </a:xfrm>
              <a:prstGeom prst="rect">
                <a:avLst/>
              </a:prstGeom>
              <a:blipFill>
                <a:blip r:embed="rId2"/>
                <a:stretch>
                  <a:fillRect l="-1042" b="-4467"/>
                </a:stretch>
              </a:blipFill>
              <a:ln/>
            </p:spPr>
            <p:txBody>
              <a:bodyPr/>
              <a:lstStyle/>
              <a:p>
                <a:r>
                  <a:rPr lang="zh-CN" altLang="en-US">
                    <a:noFill/>
                  </a:rPr>
                  <a:t> </a:t>
                </a:r>
              </a:p>
            </p:txBody>
          </p:sp>
        </mc:Fallback>
      </mc:AlternateContent>
    </p:spTree>
    <p:extLst>
      <p:ext uri="{BB962C8B-B14F-4D97-AF65-F5344CB8AC3E}">
        <p14:creationId xmlns:p14="http://schemas.microsoft.com/office/powerpoint/2010/main" val="13476433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416</Words>
  <Application>Microsoft Office PowerPoint</Application>
  <PresentationFormat>宽屏</PresentationFormat>
  <Paragraphs>76</Paragraphs>
  <Slides>8</Slides>
  <Notes>7</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8</vt:i4>
      </vt:variant>
    </vt:vector>
  </HeadingPairs>
  <TitlesOfParts>
    <vt:vector size="14" baseType="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2025-10-20T02:41:27Z</dcterms:created>
  <dcterms:modified xsi:type="dcterms:W3CDTF">2025-10-20T02:52:50Z</dcterms:modified>
  <cp:category/>
  <cp:contentStatus/>
</cp:coreProperties>
</file>